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4" r:id="rId4"/>
    <p:sldId id="260" r:id="rId5"/>
    <p:sldId id="269" r:id="rId6"/>
    <p:sldId id="266" r:id="rId7"/>
    <p:sldId id="270" r:id="rId8"/>
  </p:sldIdLst>
  <p:sldSz cx="12192000" cy="6858000"/>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6F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1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506C28-9973-41E7-B5B9-9B01188B54BF}"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2436311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06C28-9973-41E7-B5B9-9B01188B54BF}"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1086459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06C28-9973-41E7-B5B9-9B01188B54BF}"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4039782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06C28-9973-41E7-B5B9-9B01188B54BF}"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2655956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506C28-9973-41E7-B5B9-9B01188B54BF}"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64864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506C28-9973-41E7-B5B9-9B01188B54BF}"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306744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506C28-9973-41E7-B5B9-9B01188B54BF}" type="datetimeFigureOut">
              <a:rPr lang="en-US" smtClean="0"/>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39688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506C28-9973-41E7-B5B9-9B01188B54BF}" type="datetimeFigureOut">
              <a:rPr lang="en-US" smtClean="0"/>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2597819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06C28-9973-41E7-B5B9-9B01188B54BF}" type="datetimeFigureOut">
              <a:rPr lang="en-US" smtClean="0"/>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30258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06C28-9973-41E7-B5B9-9B01188B54BF}"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1377229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06C28-9973-41E7-B5B9-9B01188B54BF}"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C8088-8F1C-4063-9B5B-BE52B75A2362}" type="slidenum">
              <a:rPr lang="en-US" smtClean="0"/>
              <a:t>‹#›</a:t>
            </a:fld>
            <a:endParaRPr lang="en-US"/>
          </a:p>
        </p:txBody>
      </p:sp>
    </p:spTree>
    <p:extLst>
      <p:ext uri="{BB962C8B-B14F-4D97-AF65-F5344CB8AC3E}">
        <p14:creationId xmlns:p14="http://schemas.microsoft.com/office/powerpoint/2010/main" val="191999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06C28-9973-41E7-B5B9-9B01188B54BF}" type="datetimeFigureOut">
              <a:rPr lang="en-US" smtClean="0"/>
              <a:t>3/4/2020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C8088-8F1C-4063-9B5B-BE52B75A2362}" type="slidenum">
              <a:rPr lang="en-US" smtClean="0"/>
              <a:t>‹#›</a:t>
            </a:fld>
            <a:endParaRPr lang="en-US"/>
          </a:p>
        </p:txBody>
      </p:sp>
    </p:spTree>
    <p:extLst>
      <p:ext uri="{BB962C8B-B14F-4D97-AF65-F5344CB8AC3E}">
        <p14:creationId xmlns:p14="http://schemas.microsoft.com/office/powerpoint/2010/main" val="254298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j7qd-5s-bWAhWEv1QKHYSqAnAQjRwIBw&amp;url=http://www.ajc.com/news/local/fulton-county-commissioners-contracts-for-community-services/owOZYmO0jKRp18p2PgmfsJ/&amp;psig=AOvVaw3QUjojT31H2nN41sxplPa_&amp;ust=1507736805911512"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mailto:r18_brown@us.Aflac.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52401"/>
            <a:ext cx="8873490" cy="1858283"/>
          </a:xfrm>
          <a:prstGeom prst="rect">
            <a:avLst/>
          </a:prstGeom>
        </p:spPr>
      </p:pic>
      <p:pic>
        <p:nvPicPr>
          <p:cNvPr id="5" name="Picture 2">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9448801" y="5241608"/>
            <a:ext cx="754617" cy="102768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3055777" y="2592651"/>
            <a:ext cx="4884574" cy="523220"/>
          </a:xfrm>
          <a:prstGeom prst="rect">
            <a:avLst/>
          </a:prstGeom>
        </p:spPr>
        <p:txBody>
          <a:bodyPr wrap="square">
            <a:spAutoFit/>
          </a:bodyPr>
          <a:lstStyle/>
          <a:p>
            <a:pPr algn="ctr"/>
            <a:r>
              <a:rPr lang="en-US" sz="2800" dirty="0" smtClean="0">
                <a:solidFill>
                  <a:srgbClr val="FA6F06"/>
                </a:solidFill>
              </a:rPr>
              <a:t>2020 </a:t>
            </a:r>
            <a:r>
              <a:rPr lang="en-US" sz="2800" dirty="0" smtClean="0">
                <a:solidFill>
                  <a:srgbClr val="FA6F06"/>
                </a:solidFill>
              </a:rPr>
              <a:t>Voluntary Benefits</a:t>
            </a:r>
            <a:endParaRPr lang="en-US" sz="2800" dirty="0">
              <a:solidFill>
                <a:srgbClr val="FA6F06"/>
              </a:solidFill>
            </a:endParaRPr>
          </a:p>
        </p:txBody>
      </p:sp>
    </p:spTree>
    <p:extLst>
      <p:ext uri="{BB962C8B-B14F-4D97-AF65-F5344CB8AC3E}">
        <p14:creationId xmlns:p14="http://schemas.microsoft.com/office/powerpoint/2010/main" val="989327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Voluntary Plan Choices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87588002"/>
              </p:ext>
            </p:extLst>
          </p:nvPr>
        </p:nvGraphicFramePr>
        <p:xfrm>
          <a:off x="2014687" y="1447801"/>
          <a:ext cx="7967513" cy="4117758"/>
        </p:xfrm>
        <a:graphic>
          <a:graphicData uri="http://schemas.openxmlformats.org/drawingml/2006/table">
            <a:tbl>
              <a:tblPr firstRow="1" firstCol="1" bandRow="1">
                <a:tableStyleId>{5C22544A-7EE6-4342-B048-85BDC9FD1C3A}</a:tableStyleId>
              </a:tblPr>
              <a:tblGrid>
                <a:gridCol w="3709825">
                  <a:extLst>
                    <a:ext uri="{9D8B030D-6E8A-4147-A177-3AD203B41FA5}">
                      <a16:colId xmlns:a16="http://schemas.microsoft.com/office/drawing/2014/main" xmlns="" val="20000"/>
                    </a:ext>
                  </a:extLst>
                </a:gridCol>
                <a:gridCol w="4257688">
                  <a:extLst>
                    <a:ext uri="{9D8B030D-6E8A-4147-A177-3AD203B41FA5}">
                      <a16:colId xmlns:a16="http://schemas.microsoft.com/office/drawing/2014/main" xmlns="" val="20001"/>
                    </a:ext>
                  </a:extLst>
                </a:gridCol>
              </a:tblGrid>
              <a:tr h="315656">
                <a:tc>
                  <a:txBody>
                    <a:bodyPr/>
                    <a:lstStyle/>
                    <a:p>
                      <a:pPr algn="ctr" rtl="0" fontAlgn="ctr"/>
                      <a:r>
                        <a:rPr lang="en-US" sz="1600" u="none" strike="noStrike" dirty="0">
                          <a:effectLst/>
                        </a:rPr>
                        <a:t>Plans</a:t>
                      </a:r>
                      <a:endParaRPr lang="en-US" sz="1600" b="1" i="0" u="none" strike="noStrike" dirty="0">
                        <a:solidFill>
                          <a:srgbClr val="FFFFFF"/>
                        </a:solidFill>
                        <a:effectLst/>
                        <a:latin typeface="Calibri" panose="020F0502020204030204" pitchFamily="34" charset="0"/>
                      </a:endParaRPr>
                    </a:p>
                  </a:txBody>
                  <a:tcPr marL="8786" marR="8786" marT="8786" marB="0" anchor="ctr"/>
                </a:tc>
                <a:tc>
                  <a:txBody>
                    <a:bodyPr/>
                    <a:lstStyle/>
                    <a:p>
                      <a:pPr algn="ctr" rtl="0" fontAlgn="ctr"/>
                      <a:r>
                        <a:rPr lang="en-US" sz="1600" u="none" strike="noStrike">
                          <a:effectLst/>
                        </a:rPr>
                        <a:t> </a:t>
                      </a:r>
                      <a:endParaRPr lang="en-US" sz="1600" b="1" i="0" u="none" strike="noStrike">
                        <a:solidFill>
                          <a:srgbClr val="FFFFFF"/>
                        </a:solidFill>
                        <a:effectLst/>
                        <a:latin typeface="Calibri" panose="020F0502020204030204" pitchFamily="34" charset="0"/>
                      </a:endParaRPr>
                    </a:p>
                  </a:txBody>
                  <a:tcPr marL="8786" marR="8786" marT="8786" marB="0" anchor="ctr"/>
                </a:tc>
                <a:extLst>
                  <a:ext uri="{0D108BD9-81ED-4DB2-BD59-A6C34878D82A}">
                    <a16:rowId xmlns:a16="http://schemas.microsoft.com/office/drawing/2014/main" xmlns="" val="10000"/>
                  </a:ext>
                </a:extLst>
              </a:tr>
              <a:tr h="502711">
                <a:tc>
                  <a:txBody>
                    <a:bodyPr/>
                    <a:lstStyle/>
                    <a:p>
                      <a:pPr algn="l" rtl="0" fontAlgn="ctr"/>
                      <a:r>
                        <a:rPr lang="en-US" sz="1600" b="1" i="0" u="none" strike="noStrike" dirty="0" smtClean="0">
                          <a:solidFill>
                            <a:srgbClr val="FFFFFF"/>
                          </a:solidFill>
                          <a:effectLst/>
                          <a:latin typeface="Calibri" panose="020F0502020204030204" pitchFamily="34" charset="0"/>
                        </a:rPr>
                        <a:t>Flexible</a:t>
                      </a:r>
                      <a:r>
                        <a:rPr lang="en-US" sz="1600" b="1" i="0" u="none" strike="noStrike" baseline="0" dirty="0" smtClean="0">
                          <a:solidFill>
                            <a:srgbClr val="FFFFFF"/>
                          </a:solidFill>
                          <a:effectLst/>
                          <a:latin typeface="Calibri" panose="020F0502020204030204" pitchFamily="34" charset="0"/>
                        </a:rPr>
                        <a:t> Spending Accounts</a:t>
                      </a:r>
                      <a:endParaRPr lang="en-US" sz="1600" b="1" i="0" u="none" strike="noStrike" dirty="0">
                        <a:solidFill>
                          <a:srgbClr val="FFFFFF"/>
                        </a:solidFill>
                        <a:effectLst/>
                        <a:latin typeface="Calibri" panose="020F0502020204030204" pitchFamily="34" charset="0"/>
                      </a:endParaRPr>
                    </a:p>
                  </a:txBody>
                  <a:tcPr marL="8786" marR="8786" marT="8786" marB="0" anchor="ctr"/>
                </a:tc>
                <a:tc>
                  <a:txBody>
                    <a:bodyPr/>
                    <a:lstStyle/>
                    <a:p>
                      <a:pPr algn="ctr" rtl="0" fontAlgn="ctr"/>
                      <a:r>
                        <a:rPr lang="en-US" sz="1600" u="none" strike="noStrike" dirty="0" smtClean="0">
                          <a:effectLst/>
                        </a:rPr>
                        <a:t>AFLAC</a:t>
                      </a:r>
                    </a:p>
                    <a:p>
                      <a:pPr algn="ctr" rtl="0" fontAlgn="ctr"/>
                      <a:r>
                        <a:rPr lang="en-US" sz="1600" u="none" strike="noStrike" dirty="0" smtClean="0">
                          <a:effectLst/>
                        </a:rPr>
                        <a:t>(administered</a:t>
                      </a:r>
                      <a:r>
                        <a:rPr lang="en-US" sz="1600" u="none" strike="noStrike" baseline="0" dirty="0" smtClean="0">
                          <a:effectLst/>
                        </a:rPr>
                        <a:t> by Maestro Health and </a:t>
                      </a:r>
                      <a:r>
                        <a:rPr lang="en-US" sz="1600" u="none" strike="noStrike" baseline="0" dirty="0" err="1" smtClean="0">
                          <a:effectLst/>
                        </a:rPr>
                        <a:t>Ameriflex</a:t>
                      </a:r>
                      <a:r>
                        <a:rPr lang="en-US" sz="1600" u="none" strike="noStrike" baseline="0" dirty="0" smtClean="0">
                          <a:effectLst/>
                        </a:rPr>
                        <a:t>)</a:t>
                      </a:r>
                      <a:endParaRPr lang="en-US" sz="1600" b="0" i="0" u="none" strike="noStrike" dirty="0">
                        <a:solidFill>
                          <a:srgbClr val="000000"/>
                        </a:solidFill>
                        <a:effectLst/>
                        <a:latin typeface="Calibri" panose="020F0502020204030204" pitchFamily="34" charset="0"/>
                      </a:endParaRPr>
                    </a:p>
                  </a:txBody>
                  <a:tcPr marL="8786" marR="8786" marT="8786" marB="0" anchor="ctr"/>
                </a:tc>
                <a:extLst>
                  <a:ext uri="{0D108BD9-81ED-4DB2-BD59-A6C34878D82A}">
                    <a16:rowId xmlns:a16="http://schemas.microsoft.com/office/drawing/2014/main" xmlns="" val="10001"/>
                  </a:ext>
                </a:extLst>
              </a:tr>
              <a:tr h="502711">
                <a:tc>
                  <a:txBody>
                    <a:bodyPr/>
                    <a:lstStyle/>
                    <a:p>
                      <a:pPr algn="just" rtl="0" fontAlgn="ctr"/>
                      <a:endParaRPr lang="en-US" sz="1600" u="none" strike="noStrike" dirty="0" smtClean="0">
                        <a:effectLst/>
                      </a:endParaRPr>
                    </a:p>
                    <a:p>
                      <a:pPr algn="just" rtl="0" fontAlgn="ctr"/>
                      <a:r>
                        <a:rPr lang="en-US" sz="1600" u="none" strike="noStrike" dirty="0" smtClean="0">
                          <a:effectLst/>
                        </a:rPr>
                        <a:t>Critical Illness insurance</a:t>
                      </a:r>
                    </a:p>
                    <a:p>
                      <a:pPr algn="just" rtl="0" fontAlgn="ctr"/>
                      <a:r>
                        <a:rPr lang="en-US" sz="1600" b="1" i="0" u="none" strike="noStrike" dirty="0" smtClean="0">
                          <a:solidFill>
                            <a:srgbClr val="FFFFFF"/>
                          </a:solidFill>
                          <a:effectLst/>
                          <a:latin typeface="Calibri" panose="020F0502020204030204" pitchFamily="34" charset="0"/>
                        </a:rPr>
                        <a:t>Hospital Indemnity insurance</a:t>
                      </a:r>
                    </a:p>
                    <a:p>
                      <a:pPr algn="just" rtl="0" fontAlgn="ctr"/>
                      <a:r>
                        <a:rPr lang="en-US" sz="1600" b="1" i="0" u="none" strike="noStrike" dirty="0" smtClean="0">
                          <a:solidFill>
                            <a:srgbClr val="FFFFFF"/>
                          </a:solidFill>
                          <a:effectLst/>
                          <a:latin typeface="Calibri" panose="020F0502020204030204" pitchFamily="34" charset="0"/>
                        </a:rPr>
                        <a:t>Short</a:t>
                      </a:r>
                      <a:r>
                        <a:rPr lang="en-US" sz="1600" b="1" i="0" u="none" strike="noStrike" baseline="0" dirty="0" smtClean="0">
                          <a:solidFill>
                            <a:srgbClr val="FFFFFF"/>
                          </a:solidFill>
                          <a:effectLst/>
                          <a:latin typeface="Calibri" panose="020F0502020204030204" pitchFamily="34" charset="0"/>
                        </a:rPr>
                        <a:t> Term Disability insurance</a:t>
                      </a:r>
                    </a:p>
                    <a:p>
                      <a:pPr algn="l" rtl="0" fontAlgn="ctr"/>
                      <a:endParaRPr lang="en-US" sz="1600" b="1" i="0" u="none" strike="noStrike" dirty="0">
                        <a:solidFill>
                          <a:srgbClr val="FFFFFF"/>
                        </a:solidFill>
                        <a:effectLst/>
                        <a:latin typeface="Calibri" panose="020F0502020204030204" pitchFamily="34" charset="0"/>
                      </a:endParaRPr>
                    </a:p>
                  </a:txBody>
                  <a:tcPr marL="8786" marR="8786" marT="8786" marB="0" anchor="ctr"/>
                </a:tc>
                <a:tc>
                  <a:txBody>
                    <a:bodyPr/>
                    <a:lstStyle/>
                    <a:p>
                      <a:pPr algn="ctr" rtl="0" fontAlgn="ctr"/>
                      <a:r>
                        <a:rPr lang="en-US" sz="1600" u="none" strike="noStrike" dirty="0">
                          <a:effectLst/>
                        </a:rPr>
                        <a:t>Hartford</a:t>
                      </a:r>
                      <a:endParaRPr lang="en-US" sz="1600" b="0" i="0" u="none" strike="noStrike" dirty="0">
                        <a:solidFill>
                          <a:srgbClr val="000000"/>
                        </a:solidFill>
                        <a:effectLst/>
                        <a:latin typeface="Calibri" panose="020F0502020204030204" pitchFamily="34" charset="0"/>
                      </a:endParaRPr>
                    </a:p>
                  </a:txBody>
                  <a:tcPr marL="8786" marR="8786" marT="8786" marB="0" anchor="ctr"/>
                </a:tc>
                <a:extLst>
                  <a:ext uri="{0D108BD9-81ED-4DB2-BD59-A6C34878D82A}">
                    <a16:rowId xmlns:a16="http://schemas.microsoft.com/office/drawing/2014/main" xmlns="" val="10002"/>
                  </a:ext>
                </a:extLst>
              </a:tr>
              <a:tr h="502711">
                <a:tc>
                  <a:txBody>
                    <a:bodyPr/>
                    <a:lstStyle/>
                    <a:p>
                      <a:pPr algn="l" rtl="0" fontAlgn="ctr"/>
                      <a:endParaRPr lang="en-US" sz="1600" b="1" i="0" u="none" strike="noStrike" dirty="0" smtClean="0">
                        <a:solidFill>
                          <a:schemeClr val="lt1"/>
                        </a:solidFill>
                        <a:effectLst/>
                        <a:latin typeface="+mn-lt"/>
                      </a:endParaRPr>
                    </a:p>
                    <a:p>
                      <a:pPr algn="l" rtl="0" fontAlgn="ctr"/>
                      <a:r>
                        <a:rPr lang="en-US" sz="1600" b="1" i="0" u="none" strike="noStrike" dirty="0" smtClean="0">
                          <a:solidFill>
                            <a:schemeClr val="lt1"/>
                          </a:solidFill>
                          <a:effectLst/>
                          <a:latin typeface="+mn-lt"/>
                        </a:rPr>
                        <a:t>Accident</a:t>
                      </a:r>
                      <a:r>
                        <a:rPr lang="en-US" sz="1600" b="1" i="0" u="none" strike="noStrike" baseline="0" dirty="0" smtClean="0">
                          <a:solidFill>
                            <a:schemeClr val="lt1"/>
                          </a:solidFill>
                          <a:effectLst/>
                          <a:latin typeface="+mn-lt"/>
                        </a:rPr>
                        <a:t> insurance</a:t>
                      </a:r>
                    </a:p>
                    <a:p>
                      <a:pPr algn="l" rtl="0" fontAlgn="ctr"/>
                      <a:r>
                        <a:rPr lang="en-US" sz="1600" b="1" i="0" u="none" strike="noStrike" baseline="0" dirty="0" smtClean="0">
                          <a:solidFill>
                            <a:schemeClr val="lt1"/>
                          </a:solidFill>
                          <a:effectLst/>
                          <a:latin typeface="+mn-lt"/>
                        </a:rPr>
                        <a:t>Whole Life insurance</a:t>
                      </a:r>
                    </a:p>
                    <a:p>
                      <a:pPr algn="l" rtl="0" fontAlgn="ctr"/>
                      <a:endParaRPr lang="en-US" sz="1600" b="1" i="0" u="none" strike="noStrike" dirty="0">
                        <a:solidFill>
                          <a:srgbClr val="FFFFFF"/>
                        </a:solidFill>
                        <a:effectLst/>
                        <a:latin typeface="Calibri" panose="020F0502020204030204" pitchFamily="34" charset="0"/>
                      </a:endParaRPr>
                    </a:p>
                  </a:txBody>
                  <a:tcPr marL="8786" marR="8786" marT="8786" marB="0" anchor="ctr"/>
                </a:tc>
                <a:tc>
                  <a:txBody>
                    <a:bodyPr/>
                    <a:lstStyle/>
                    <a:p>
                      <a:pPr algn="ctr" rtl="0" fontAlgn="ctr"/>
                      <a:r>
                        <a:rPr lang="en-US" sz="1600" u="none" strike="noStrike" dirty="0" smtClean="0">
                          <a:effectLst/>
                        </a:rPr>
                        <a:t>AFLAC</a:t>
                      </a:r>
                      <a:endParaRPr lang="en-US" sz="1600" b="0" i="0" u="none" strike="noStrike" dirty="0">
                        <a:solidFill>
                          <a:srgbClr val="000000"/>
                        </a:solidFill>
                        <a:effectLst/>
                        <a:latin typeface="Calibri" panose="020F0502020204030204" pitchFamily="34" charset="0"/>
                      </a:endParaRPr>
                    </a:p>
                  </a:txBody>
                  <a:tcPr marL="8786" marR="8786" marT="8786" marB="0" anchor="ctr"/>
                </a:tc>
                <a:extLst>
                  <a:ext uri="{0D108BD9-81ED-4DB2-BD59-A6C34878D82A}">
                    <a16:rowId xmlns:a16="http://schemas.microsoft.com/office/drawing/2014/main" xmlns="" val="10003"/>
                  </a:ext>
                </a:extLst>
              </a:tr>
              <a:tr h="631312">
                <a:tc>
                  <a:txBody>
                    <a:bodyPr/>
                    <a:lstStyle/>
                    <a:p>
                      <a:pPr algn="l" rtl="0" fontAlgn="ctr"/>
                      <a:r>
                        <a:rPr lang="en-US" sz="1600" u="none" strike="noStrike" dirty="0" smtClean="0">
                          <a:effectLst/>
                        </a:rPr>
                        <a:t>Identity</a:t>
                      </a:r>
                      <a:r>
                        <a:rPr lang="en-US" sz="1600" u="none" strike="noStrike" baseline="0" dirty="0" smtClean="0">
                          <a:effectLst/>
                        </a:rPr>
                        <a:t> Theft Protection</a:t>
                      </a:r>
                      <a:endParaRPr lang="en-US" sz="1600" b="1" i="0" u="none" strike="noStrike" dirty="0">
                        <a:solidFill>
                          <a:srgbClr val="FFFFFF"/>
                        </a:solidFill>
                        <a:effectLst/>
                        <a:latin typeface="Calibri" panose="020F0502020204030204" pitchFamily="34" charset="0"/>
                      </a:endParaRPr>
                    </a:p>
                  </a:txBody>
                  <a:tcPr marL="8786" marR="8786" marT="8786" marB="0" anchor="ctr"/>
                </a:tc>
                <a:tc>
                  <a:txBody>
                    <a:bodyPr/>
                    <a:lstStyle/>
                    <a:p>
                      <a:pPr algn="ctr" rtl="0" fontAlgn="ctr"/>
                      <a:r>
                        <a:rPr lang="en-US" sz="1600" b="0" i="0" u="none" strike="noStrike" dirty="0" err="1" smtClean="0">
                          <a:solidFill>
                            <a:schemeClr val="dk1"/>
                          </a:solidFill>
                          <a:effectLst/>
                          <a:latin typeface="+mn-lt"/>
                        </a:rPr>
                        <a:t>InfoArmor</a:t>
                      </a:r>
                      <a:endParaRPr lang="en-US" sz="1600" b="0" i="0" u="none" strike="noStrike" dirty="0">
                        <a:solidFill>
                          <a:srgbClr val="000000"/>
                        </a:solidFill>
                        <a:effectLst/>
                        <a:latin typeface="Calibri" panose="020F0502020204030204" pitchFamily="34" charset="0"/>
                      </a:endParaRPr>
                    </a:p>
                  </a:txBody>
                  <a:tcPr marL="8786" marR="8786" marT="8786" marB="0" anchor="ctr"/>
                </a:tc>
                <a:extLst>
                  <a:ext uri="{0D108BD9-81ED-4DB2-BD59-A6C34878D82A}">
                    <a16:rowId xmlns:a16="http://schemas.microsoft.com/office/drawing/2014/main" xmlns="" val="10004"/>
                  </a:ext>
                </a:extLst>
              </a:tr>
              <a:tr h="455947">
                <a:tc gridSpan="2">
                  <a:txBody>
                    <a:bodyPr/>
                    <a:lstStyle/>
                    <a:p>
                      <a:pPr algn="l" rtl="0" fontAlgn="ctr"/>
                      <a:r>
                        <a:rPr lang="en-US" sz="1000" u="none" strike="noStrike" dirty="0">
                          <a:effectLst/>
                        </a:rPr>
                        <a:t>All the above plans are paid with employee contributions only.  The County does not contribute towards the cost.</a:t>
                      </a:r>
                      <a:endParaRPr lang="en-US" sz="1000" b="1" i="0" u="none" strike="noStrike" dirty="0">
                        <a:solidFill>
                          <a:srgbClr val="FFFFFF"/>
                        </a:solidFill>
                        <a:effectLst/>
                        <a:latin typeface="Calibri" panose="020F0502020204030204" pitchFamily="34" charset="0"/>
                      </a:endParaRPr>
                    </a:p>
                  </a:txBody>
                  <a:tcPr marL="8786" marR="8786" marT="8786" marB="0" anchor="ctr"/>
                </a:tc>
                <a:tc hMerge="1">
                  <a:txBody>
                    <a:bodyPr/>
                    <a:lstStyle/>
                    <a:p>
                      <a:endParaRPr lang="en-US"/>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997546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15765" y="408187"/>
            <a:ext cx="3262196" cy="1002431"/>
          </a:xfrm>
          <a:prstGeom prst="rect">
            <a:avLst/>
          </a:prstGeom>
        </p:spPr>
      </p:pic>
      <p:sp>
        <p:nvSpPr>
          <p:cNvPr id="5" name="Rectangle 4"/>
          <p:cNvSpPr/>
          <p:nvPr/>
        </p:nvSpPr>
        <p:spPr>
          <a:xfrm>
            <a:off x="1657988" y="1487039"/>
            <a:ext cx="8729925" cy="5262979"/>
          </a:xfrm>
          <a:prstGeom prst="rect">
            <a:avLst/>
          </a:prstGeom>
        </p:spPr>
        <p:txBody>
          <a:bodyPr wrap="square">
            <a:spAutoFit/>
          </a:bodyPr>
          <a:lstStyle/>
          <a:p>
            <a:r>
              <a:rPr lang="en-US" sz="1400" b="1" dirty="0" smtClean="0">
                <a:solidFill>
                  <a:prstClr val="black"/>
                </a:solidFill>
                <a:latin typeface="Calibri" panose="020F0502020204030204"/>
              </a:rPr>
              <a:t>Healthcare </a:t>
            </a:r>
            <a:r>
              <a:rPr lang="en-US" sz="1400" b="1" dirty="0">
                <a:solidFill>
                  <a:prstClr val="black"/>
                </a:solidFill>
                <a:latin typeface="Calibri" panose="020F0502020204030204"/>
              </a:rPr>
              <a:t>FSA </a:t>
            </a:r>
            <a:r>
              <a:rPr lang="en-US" sz="1400" dirty="0">
                <a:solidFill>
                  <a:prstClr val="black"/>
                </a:solidFill>
                <a:latin typeface="Calibri" panose="020F0502020204030204"/>
              </a:rPr>
              <a:t>is used for certain qualified out-of-pocket expenses not covered by a </a:t>
            </a:r>
            <a:r>
              <a:rPr lang="en-US" sz="1400" dirty="0" smtClean="0">
                <a:solidFill>
                  <a:prstClr val="black"/>
                </a:solidFill>
                <a:latin typeface="Calibri" panose="020F0502020204030204"/>
              </a:rPr>
              <a:t>health/dental/vision plan, such as:  office </a:t>
            </a:r>
            <a:r>
              <a:rPr lang="en-US" sz="1400" dirty="0">
                <a:solidFill>
                  <a:prstClr val="black"/>
                </a:solidFill>
                <a:latin typeface="Calibri" panose="020F0502020204030204"/>
              </a:rPr>
              <a:t>visit </a:t>
            </a:r>
            <a:r>
              <a:rPr lang="en-US" sz="1400" dirty="0" smtClean="0">
                <a:solidFill>
                  <a:prstClr val="black"/>
                </a:solidFill>
                <a:latin typeface="Calibri" panose="020F0502020204030204"/>
              </a:rPr>
              <a:t>copays, out-of-pocket dental costs, orthodontia, vision </a:t>
            </a:r>
            <a:r>
              <a:rPr lang="en-US" sz="1400" dirty="0">
                <a:solidFill>
                  <a:prstClr val="black"/>
                </a:solidFill>
                <a:latin typeface="Calibri" panose="020F0502020204030204"/>
              </a:rPr>
              <a:t>and </a:t>
            </a:r>
            <a:r>
              <a:rPr lang="en-US" sz="1400" dirty="0" smtClean="0">
                <a:solidFill>
                  <a:prstClr val="black"/>
                </a:solidFill>
                <a:latin typeface="Calibri" panose="020F0502020204030204"/>
              </a:rPr>
              <a:t>hearing expenses, or prescriptions.</a:t>
            </a:r>
          </a:p>
          <a:p>
            <a:endParaRPr lang="en-US" sz="1100" dirty="0">
              <a:solidFill>
                <a:prstClr val="black"/>
              </a:solidFill>
              <a:latin typeface="Calibri" panose="020F0502020204030204"/>
            </a:endParaRPr>
          </a:p>
          <a:p>
            <a:r>
              <a:rPr lang="en-US" sz="1400" b="1" dirty="0" smtClean="0">
                <a:solidFill>
                  <a:prstClr val="black"/>
                </a:solidFill>
                <a:latin typeface="Calibri" panose="020F0502020204030204"/>
              </a:rPr>
              <a:t>Dependent Care FSA </a:t>
            </a:r>
            <a:r>
              <a:rPr lang="en-US" sz="1400" dirty="0" smtClean="0">
                <a:solidFill>
                  <a:prstClr val="black"/>
                </a:solidFill>
                <a:latin typeface="Calibri" panose="020F0502020204030204"/>
              </a:rPr>
              <a:t>is used for expenses paid to care for qualified dependents that allow you to work, such as: daycare, nursery/preschool tuition, nannies, before and after school care, and day camps.  It can also be used to pay for elder care.</a:t>
            </a:r>
          </a:p>
          <a:p>
            <a:endParaRPr lang="en-US" sz="1100" dirty="0">
              <a:solidFill>
                <a:prstClr val="black"/>
              </a:solidFill>
              <a:latin typeface="Calibri" panose="020F0502020204030204"/>
            </a:endParaRPr>
          </a:p>
          <a:p>
            <a:r>
              <a:rPr lang="en-US" sz="1400" b="1" dirty="0" smtClean="0">
                <a:solidFill>
                  <a:prstClr val="black"/>
                </a:solidFill>
                <a:latin typeface="Calibri" panose="020F0502020204030204"/>
              </a:rPr>
              <a:t>Transit/Commuter FSA </a:t>
            </a:r>
            <a:r>
              <a:rPr lang="en-US" sz="1400" dirty="0" smtClean="0">
                <a:solidFill>
                  <a:prstClr val="black"/>
                </a:solidFill>
                <a:latin typeface="Calibri" panose="020F0502020204030204"/>
              </a:rPr>
              <a:t>is used for expenses related to transportation that allows you to work, such as: MARTA, GRTA, Xpress, and van pools. </a:t>
            </a:r>
            <a:r>
              <a:rPr lang="en-US" sz="1400" b="1" dirty="0" smtClean="0">
                <a:solidFill>
                  <a:srgbClr val="FF0000"/>
                </a:solidFill>
                <a:latin typeface="Calibri" panose="020F0502020204030204"/>
              </a:rPr>
              <a:t>**cannot be used in conjunction with Fulton County Government’s MARTA/GRTA benefit</a:t>
            </a:r>
          </a:p>
          <a:p>
            <a:endParaRPr lang="en-US" sz="1100" dirty="0">
              <a:solidFill>
                <a:prstClr val="black"/>
              </a:solidFill>
              <a:latin typeface="Calibri" panose="020F0502020204030204"/>
            </a:endParaRPr>
          </a:p>
          <a:p>
            <a:r>
              <a:rPr lang="en-US" sz="1400" b="1" dirty="0" smtClean="0">
                <a:solidFill>
                  <a:prstClr val="black"/>
                </a:solidFill>
                <a:latin typeface="Calibri" panose="020F0502020204030204"/>
              </a:rPr>
              <a:t>Parking FSA </a:t>
            </a:r>
            <a:r>
              <a:rPr lang="en-US" sz="1400" dirty="0" smtClean="0">
                <a:solidFill>
                  <a:prstClr val="black"/>
                </a:solidFill>
                <a:latin typeface="Calibri" panose="020F0502020204030204"/>
              </a:rPr>
              <a:t>is used for expenses related to parking such as monthly parking lot fees.</a:t>
            </a:r>
          </a:p>
          <a:p>
            <a:endParaRPr lang="en-US" sz="1100" dirty="0">
              <a:solidFill>
                <a:prstClr val="black"/>
              </a:solidFill>
              <a:latin typeface="Calibri" panose="020F0502020204030204"/>
            </a:endParaRPr>
          </a:p>
          <a:p>
            <a:r>
              <a:rPr lang="en-US" sz="1400" dirty="0" smtClean="0">
                <a:solidFill>
                  <a:prstClr val="black"/>
                </a:solidFill>
                <a:latin typeface="Calibri" panose="020F0502020204030204"/>
              </a:rPr>
              <a:t>The amount you elect to set aside pre-tax for flexible spending will be divided over the number of paychecks you will receive for the year.  Please keep in mind that if you don’t use all of your FSA money by December 31</a:t>
            </a:r>
            <a:r>
              <a:rPr lang="en-US" sz="1400" baseline="30000" dirty="0" smtClean="0">
                <a:solidFill>
                  <a:prstClr val="black"/>
                </a:solidFill>
                <a:latin typeface="Calibri" panose="020F0502020204030204"/>
              </a:rPr>
              <a:t>st</a:t>
            </a:r>
            <a:r>
              <a:rPr lang="en-US" sz="1400" dirty="0" smtClean="0">
                <a:solidFill>
                  <a:prstClr val="black"/>
                </a:solidFill>
                <a:latin typeface="Calibri" panose="020F0502020204030204"/>
              </a:rPr>
              <a:t> each year, up to $500 of unused Healthcare FSA will roll over to the following benefit year.  If you don’t use all of your Dependent Care FSA, it will be forfeited.  If you don’t use all of your Transit/Commuter or Parking FSA, it will roll over to the following benefit year.</a:t>
            </a:r>
          </a:p>
          <a:p>
            <a:endParaRPr lang="en-US" sz="1100" dirty="0">
              <a:solidFill>
                <a:prstClr val="black"/>
              </a:solidFill>
              <a:latin typeface="Calibri" panose="020F0502020204030204"/>
            </a:endParaRPr>
          </a:p>
          <a:p>
            <a:r>
              <a:rPr lang="en-US" sz="1400" dirty="0" smtClean="0">
                <a:solidFill>
                  <a:prstClr val="black"/>
                </a:solidFill>
                <a:latin typeface="Calibri" panose="020F0502020204030204"/>
              </a:rPr>
              <a:t>The maximum allowed by the IRS for 2019 for flexible spending accounts is:</a:t>
            </a:r>
          </a:p>
          <a:p>
            <a:endParaRPr lang="en-US" sz="1100" dirty="0">
              <a:solidFill>
                <a:prstClr val="black"/>
              </a:solidFill>
              <a:latin typeface="Calibri" panose="020F0502020204030204"/>
            </a:endParaRPr>
          </a:p>
          <a:p>
            <a:r>
              <a:rPr lang="en-US" sz="1400" b="1" dirty="0" smtClean="0">
                <a:solidFill>
                  <a:prstClr val="black"/>
                </a:solidFill>
                <a:latin typeface="Calibri" panose="020F0502020204030204"/>
              </a:rPr>
              <a:t>Healthcare: </a:t>
            </a:r>
            <a:r>
              <a:rPr lang="en-US" sz="1400" dirty="0" smtClean="0">
                <a:solidFill>
                  <a:prstClr val="black"/>
                </a:solidFill>
                <a:latin typeface="Calibri" panose="020F0502020204030204"/>
              </a:rPr>
              <a:t>$2,700 per year ($5,000 per year for married couples with SEPARATE account through his/her employer)</a:t>
            </a:r>
          </a:p>
          <a:p>
            <a:r>
              <a:rPr lang="en-US" sz="1400" b="1" dirty="0" smtClean="0">
                <a:solidFill>
                  <a:prstClr val="black"/>
                </a:solidFill>
                <a:latin typeface="Calibri" panose="020F0502020204030204"/>
              </a:rPr>
              <a:t>Dependent Care: </a:t>
            </a:r>
            <a:r>
              <a:rPr lang="en-US" sz="1400" dirty="0" smtClean="0">
                <a:solidFill>
                  <a:prstClr val="black"/>
                </a:solidFill>
                <a:latin typeface="Calibri" panose="020F0502020204030204"/>
              </a:rPr>
              <a:t>$5,000 per year</a:t>
            </a:r>
          </a:p>
          <a:p>
            <a:r>
              <a:rPr lang="en-US" sz="1400" b="1" dirty="0" smtClean="0">
                <a:solidFill>
                  <a:prstClr val="black"/>
                </a:solidFill>
                <a:latin typeface="Calibri" panose="020F0502020204030204"/>
              </a:rPr>
              <a:t>Transit/Commuter: </a:t>
            </a:r>
            <a:r>
              <a:rPr lang="en-US" sz="1400" dirty="0" smtClean="0">
                <a:solidFill>
                  <a:prstClr val="black"/>
                </a:solidFill>
                <a:latin typeface="Calibri" panose="020F0502020204030204"/>
              </a:rPr>
              <a:t>$265 per month</a:t>
            </a:r>
          </a:p>
          <a:p>
            <a:r>
              <a:rPr lang="en-US" sz="1400" b="1" dirty="0" smtClean="0">
                <a:solidFill>
                  <a:prstClr val="black"/>
                </a:solidFill>
                <a:latin typeface="Calibri" panose="020F0502020204030204"/>
              </a:rPr>
              <a:t>Parking: </a:t>
            </a:r>
            <a:r>
              <a:rPr lang="en-US" sz="1400" dirty="0" smtClean="0">
                <a:solidFill>
                  <a:prstClr val="black"/>
                </a:solidFill>
                <a:latin typeface="Calibri" panose="020F0502020204030204"/>
              </a:rPr>
              <a:t>$265 per month</a:t>
            </a:r>
            <a:endParaRPr lang="en-US" sz="1400" dirty="0">
              <a:solidFill>
                <a:prstClr val="black"/>
              </a:solidFill>
              <a:latin typeface="Calibri" panose="020F0502020204030204"/>
            </a:endParaRPr>
          </a:p>
          <a:p>
            <a:endParaRPr lang="en-US" dirty="0">
              <a:solidFill>
                <a:prstClr val="black"/>
              </a:solidFill>
              <a:latin typeface="Calibri" panose="020F0502020204030204"/>
            </a:endParaRPr>
          </a:p>
        </p:txBody>
      </p:sp>
      <p:pic>
        <p:nvPicPr>
          <p:cNvPr id="1026" name="Picture 2" descr="Image result for ameriflex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705" y="426082"/>
            <a:ext cx="2258111" cy="98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644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396875" lvl="2" indent="0">
              <a:buNone/>
            </a:pPr>
            <a:r>
              <a:rPr lang="en-US" sz="1800" b="1" dirty="0"/>
              <a:t>Critical Illness Insurance (CI) </a:t>
            </a:r>
            <a:r>
              <a:rPr lang="en-US" sz="1800" dirty="0"/>
              <a:t>:</a:t>
            </a:r>
          </a:p>
          <a:p>
            <a:pPr marL="682625" lvl="2" indent="-285750"/>
            <a:r>
              <a:rPr lang="en-US" sz="1500" dirty="0" smtClean="0"/>
              <a:t>Provides </a:t>
            </a:r>
            <a:r>
              <a:rPr lang="en-US" sz="1500" dirty="0"/>
              <a:t>a financial, lump-sum benefit to employees upon diagnosis of a covered illness. </a:t>
            </a:r>
            <a:r>
              <a:rPr lang="en-US" sz="1500" dirty="0" smtClean="0"/>
              <a:t>These </a:t>
            </a:r>
            <a:r>
              <a:rPr lang="en-US" sz="1500" dirty="0"/>
              <a:t>covered illnesses are typically very severe and likely to render the affected person incapable of working.</a:t>
            </a:r>
          </a:p>
          <a:p>
            <a:pPr marL="396875" lvl="2" indent="0">
              <a:buNone/>
            </a:pPr>
            <a:endParaRPr lang="en-US" sz="1200" dirty="0"/>
          </a:p>
          <a:p>
            <a:pPr marL="682625" lvl="2" indent="-285750"/>
            <a:r>
              <a:rPr lang="en-US" sz="1500" dirty="0" smtClean="0"/>
              <a:t>Offers </a:t>
            </a:r>
            <a:r>
              <a:rPr lang="en-US" sz="1500" dirty="0"/>
              <a:t>benefits for 34 serious illnesses, related expenses and </a:t>
            </a:r>
            <a:r>
              <a:rPr lang="en-US" sz="1500" dirty="0" smtClean="0"/>
              <a:t>treatments</a:t>
            </a:r>
          </a:p>
          <a:p>
            <a:pPr marL="682625" lvl="2" indent="-285750"/>
            <a:endParaRPr lang="en-US" sz="1800" b="1" dirty="0"/>
          </a:p>
          <a:p>
            <a:pPr marL="396875" lvl="2" indent="0">
              <a:buNone/>
            </a:pPr>
            <a:r>
              <a:rPr lang="en-US" sz="1800" b="1" dirty="0"/>
              <a:t>Hospital Indemnity Insurance (HI):</a:t>
            </a:r>
          </a:p>
          <a:p>
            <a:pPr marL="682625" lvl="2" indent="-285750"/>
            <a:r>
              <a:rPr lang="en-US" sz="1500" dirty="0" smtClean="0"/>
              <a:t>Provides </a:t>
            </a:r>
            <a:r>
              <a:rPr lang="en-US" sz="1500" dirty="0"/>
              <a:t>cash benefits for each day an employee is confined in a hospital for a covered illness or injury. </a:t>
            </a:r>
            <a:endParaRPr lang="en-US" sz="1500" dirty="0" smtClean="0"/>
          </a:p>
          <a:p>
            <a:pPr marL="682625" lvl="2" indent="-285750"/>
            <a:endParaRPr lang="en-US" sz="1500" dirty="0"/>
          </a:p>
          <a:p>
            <a:pPr marL="396875" lvl="2" indent="0">
              <a:buNone/>
            </a:pPr>
            <a:r>
              <a:rPr lang="en-US" sz="1800" b="1" dirty="0"/>
              <a:t>Short Term Disability insurance (STD)</a:t>
            </a:r>
            <a:r>
              <a:rPr lang="en-US" sz="1800" dirty="0"/>
              <a:t>:</a:t>
            </a:r>
          </a:p>
          <a:p>
            <a:pPr marL="682625" lvl="2" indent="-285750"/>
            <a:r>
              <a:rPr lang="en-US" sz="1600" dirty="0" smtClean="0"/>
              <a:t>Provides </a:t>
            </a:r>
            <a:r>
              <a:rPr lang="en-US" sz="1600" dirty="0"/>
              <a:t>a portion of your earnings to employees who are unable to work for a short period of time due to non-work related condition, illness, or injury. </a:t>
            </a:r>
          </a:p>
          <a:p>
            <a:pPr marL="396875" lvl="2" indent="0">
              <a:buNone/>
            </a:pPr>
            <a:endParaRPr lang="en-US" sz="1200" dirty="0"/>
          </a:p>
          <a:p>
            <a:pPr marL="682625" lvl="2" indent="-285750"/>
            <a:r>
              <a:rPr lang="en-US" sz="1600" dirty="0"/>
              <a:t>Offers financial protection due to accidental injury, sickness, mental illness, substance abuse or pregnancy that results in an employee being unable to perform the essential duties of their position.</a:t>
            </a:r>
          </a:p>
          <a:p>
            <a:pPr marL="396875" lvl="2" indent="0">
              <a:buNone/>
            </a:pPr>
            <a:endParaRPr lang="en-US" sz="1200" dirty="0"/>
          </a:p>
          <a:p>
            <a:pPr marL="682625" lvl="2" indent="-285750"/>
            <a:r>
              <a:rPr lang="en-US" sz="1600" dirty="0"/>
              <a:t>Coverage levels are 60% of pre-disability income up to a maximum of $2,000.</a:t>
            </a:r>
          </a:p>
          <a:p>
            <a:pPr marL="682625" lvl="2" indent="-285750"/>
            <a:endParaRPr lang="en-US" sz="1800" b="1" dirty="0"/>
          </a:p>
        </p:txBody>
      </p:sp>
      <p:sp>
        <p:nvSpPr>
          <p:cNvPr id="2" name="Title 1"/>
          <p:cNvSpPr>
            <a:spLocks noGrp="1"/>
          </p:cNvSpPr>
          <p:nvPr>
            <p:ph type="title"/>
          </p:nvPr>
        </p:nvSpPr>
        <p:spPr/>
        <p:txBody>
          <a:bodyPr/>
          <a:lstStyle/>
          <a:p>
            <a:r>
              <a:rPr lang="en-US" dirty="0" smtClean="0"/>
              <a:t>Hartford Voluntary Benefits</a:t>
            </a:r>
            <a:endParaRPr lang="en-US" dirty="0"/>
          </a:p>
        </p:txBody>
      </p:sp>
      <p:sp>
        <p:nvSpPr>
          <p:cNvPr id="4" name="AutoShape 2" descr="The Hartford"/>
          <p:cNvSpPr>
            <a:spLocks noChangeAspect="1" noChangeArrowheads="1"/>
          </p:cNvSpPr>
          <p:nvPr/>
        </p:nvSpPr>
        <p:spPr bwMode="auto">
          <a:xfrm>
            <a:off x="1862287" y="92517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Image result for hartford insurance"/>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stretch>
            <a:fillRect/>
          </a:stretch>
        </p:blipFill>
        <p:spPr>
          <a:xfrm>
            <a:off x="8569244" y="215695"/>
            <a:ext cx="1723767" cy="1723767"/>
          </a:xfrm>
          <a:prstGeom prst="rect">
            <a:avLst/>
          </a:prstGeom>
        </p:spPr>
      </p:pic>
    </p:spTree>
    <p:extLst>
      <p:ext uri="{BB962C8B-B14F-4D97-AF65-F5344CB8AC3E}">
        <p14:creationId xmlns:p14="http://schemas.microsoft.com/office/powerpoint/2010/main" val="2346897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82217" y="843592"/>
            <a:ext cx="10515600" cy="79187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AFLAC Voluntary Benefits</a:t>
            </a:r>
            <a:endParaRPr lang="en-US" dirty="0"/>
          </a:p>
        </p:txBody>
      </p:sp>
      <p:sp>
        <p:nvSpPr>
          <p:cNvPr id="7" name="Content Placeholder 2"/>
          <p:cNvSpPr txBox="1">
            <a:spLocks/>
          </p:cNvSpPr>
          <p:nvPr/>
        </p:nvSpPr>
        <p:spPr>
          <a:xfrm>
            <a:off x="782217" y="1567544"/>
            <a:ext cx="10571583" cy="5019868"/>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300" b="1" dirty="0" smtClean="0">
                <a:solidFill>
                  <a:prstClr val="black"/>
                </a:solidFill>
              </a:rPr>
              <a:t>Group Accident insurance: </a:t>
            </a:r>
          </a:p>
          <a:p>
            <a:pPr marL="0" indent="0">
              <a:buNone/>
            </a:pPr>
            <a:r>
              <a:rPr lang="en-US" sz="2100" dirty="0" smtClean="0">
                <a:solidFill>
                  <a:prstClr val="black"/>
                </a:solidFill>
              </a:rPr>
              <a:t>Pays </a:t>
            </a:r>
            <a:r>
              <a:rPr lang="en-US" sz="2100" dirty="0">
                <a:solidFill>
                  <a:prstClr val="black"/>
                </a:solidFill>
              </a:rPr>
              <a:t>cash benefits to employees when unexpected medical and everyday expenses begin to add up after a covered accident</a:t>
            </a:r>
            <a:r>
              <a:rPr lang="en-US" sz="2100" dirty="0" smtClean="0">
                <a:solidFill>
                  <a:prstClr val="black"/>
                </a:solidFill>
              </a:rPr>
              <a:t>. </a:t>
            </a:r>
            <a:endParaRPr lang="en-US" sz="2100" dirty="0">
              <a:solidFill>
                <a:prstClr val="black"/>
              </a:solidFill>
            </a:endParaRPr>
          </a:p>
          <a:p>
            <a:pPr marL="0" indent="0">
              <a:buNone/>
            </a:pPr>
            <a:r>
              <a:rPr lang="en-US" sz="2100" dirty="0" smtClean="0">
                <a:solidFill>
                  <a:prstClr val="black"/>
                </a:solidFill>
              </a:rPr>
              <a:t>-More </a:t>
            </a:r>
            <a:r>
              <a:rPr lang="en-US" sz="2100" dirty="0">
                <a:solidFill>
                  <a:prstClr val="black"/>
                </a:solidFill>
              </a:rPr>
              <a:t>than 50 events </a:t>
            </a:r>
            <a:r>
              <a:rPr lang="en-US" sz="2100" dirty="0" smtClean="0">
                <a:solidFill>
                  <a:prstClr val="black"/>
                </a:solidFill>
              </a:rPr>
              <a:t>trigger </a:t>
            </a:r>
            <a:r>
              <a:rPr lang="en-US" sz="2100" dirty="0">
                <a:solidFill>
                  <a:prstClr val="black"/>
                </a:solidFill>
              </a:rPr>
              <a:t>benefits payments, including fractures, dislocations, medical fees, hospital admission, ambulance transportation, and physical </a:t>
            </a:r>
            <a:r>
              <a:rPr lang="en-US" sz="2100" dirty="0" smtClean="0">
                <a:solidFill>
                  <a:prstClr val="black"/>
                </a:solidFill>
              </a:rPr>
              <a:t>therapy.</a:t>
            </a:r>
          </a:p>
          <a:p>
            <a:pPr marL="0" indent="0">
              <a:buNone/>
            </a:pPr>
            <a:r>
              <a:rPr lang="en-US" sz="2100" dirty="0" smtClean="0">
                <a:solidFill>
                  <a:prstClr val="black"/>
                </a:solidFill>
              </a:rPr>
              <a:t>-Accidental-death </a:t>
            </a:r>
            <a:r>
              <a:rPr lang="en-US" sz="2100" dirty="0">
                <a:solidFill>
                  <a:prstClr val="black"/>
                </a:solidFill>
              </a:rPr>
              <a:t>and -dismemberment coverage.</a:t>
            </a:r>
          </a:p>
          <a:p>
            <a:pPr marL="0" indent="0">
              <a:buNone/>
            </a:pPr>
            <a:r>
              <a:rPr lang="en-US" sz="2100" dirty="0" smtClean="0">
                <a:solidFill>
                  <a:prstClr val="black"/>
                </a:solidFill>
              </a:rPr>
              <a:t>-Guaranteed-issue with </a:t>
            </a:r>
            <a:r>
              <a:rPr lang="en-US" sz="2100" dirty="0">
                <a:solidFill>
                  <a:prstClr val="black"/>
                </a:solidFill>
              </a:rPr>
              <a:t>no underwriting required to qualify for coverage.</a:t>
            </a:r>
          </a:p>
          <a:p>
            <a:pPr marL="0" indent="0">
              <a:buNone/>
            </a:pPr>
            <a:r>
              <a:rPr lang="en-US" sz="2100" dirty="0" smtClean="0">
                <a:solidFill>
                  <a:prstClr val="black"/>
                </a:solidFill>
              </a:rPr>
              <a:t>-Portable </a:t>
            </a:r>
            <a:r>
              <a:rPr lang="en-US" sz="2100" dirty="0">
                <a:solidFill>
                  <a:prstClr val="black"/>
                </a:solidFill>
              </a:rPr>
              <a:t>coverage that allows employees to retain </a:t>
            </a:r>
            <a:r>
              <a:rPr lang="en-US" sz="2100" dirty="0" smtClean="0">
                <a:solidFill>
                  <a:prstClr val="black"/>
                </a:solidFill>
              </a:rPr>
              <a:t>it if </a:t>
            </a:r>
            <a:r>
              <a:rPr lang="en-US" sz="2100" dirty="0">
                <a:solidFill>
                  <a:prstClr val="black"/>
                </a:solidFill>
              </a:rPr>
              <a:t>their employment status </a:t>
            </a:r>
            <a:r>
              <a:rPr lang="en-US" sz="2100" dirty="0" smtClean="0">
                <a:solidFill>
                  <a:prstClr val="black"/>
                </a:solidFill>
              </a:rPr>
              <a:t>changes.</a:t>
            </a:r>
          </a:p>
          <a:p>
            <a:pPr marL="0" indent="0">
              <a:buNone/>
            </a:pPr>
            <a:endParaRPr lang="en-US" sz="1900" b="1" dirty="0">
              <a:solidFill>
                <a:prstClr val="black"/>
              </a:solidFill>
            </a:endParaRPr>
          </a:p>
          <a:p>
            <a:pPr marL="0" indent="0">
              <a:buNone/>
            </a:pPr>
            <a:r>
              <a:rPr lang="en-US" sz="2300" b="1" dirty="0" smtClean="0"/>
              <a:t>Group Whole Life insurance:</a:t>
            </a:r>
          </a:p>
          <a:p>
            <a:pPr marL="0" indent="0">
              <a:buNone/>
            </a:pPr>
            <a:r>
              <a:rPr lang="en-US" sz="2100" dirty="0" smtClean="0">
                <a:solidFill>
                  <a:prstClr val="black"/>
                </a:solidFill>
              </a:rPr>
              <a:t>Permanent </a:t>
            </a:r>
            <a:r>
              <a:rPr lang="en-US" sz="2100" dirty="0">
                <a:solidFill>
                  <a:prstClr val="black"/>
                </a:solidFill>
              </a:rPr>
              <a:t>life insurance with living benefits to help provide your employees and their families with a financial cushion when dealing with the loss of a loved one</a:t>
            </a:r>
            <a:r>
              <a:rPr lang="en-US" sz="2100" dirty="0" smtClean="0">
                <a:solidFill>
                  <a:prstClr val="black"/>
                </a:solidFill>
              </a:rPr>
              <a:t>.  Highlights include:</a:t>
            </a:r>
            <a:endParaRPr lang="en-US" sz="2100" dirty="0">
              <a:solidFill>
                <a:prstClr val="black"/>
              </a:solidFill>
            </a:endParaRPr>
          </a:p>
          <a:p>
            <a:pPr marL="0" indent="0">
              <a:buNone/>
            </a:pPr>
            <a:r>
              <a:rPr lang="en-US" sz="2100" dirty="0" smtClean="0">
                <a:solidFill>
                  <a:prstClr val="black"/>
                </a:solidFill>
              </a:rPr>
              <a:t>-Up </a:t>
            </a:r>
            <a:r>
              <a:rPr lang="en-US" sz="2100" dirty="0">
                <a:solidFill>
                  <a:prstClr val="black"/>
                </a:solidFill>
              </a:rPr>
              <a:t>to $300,000 of Whole Life coverage</a:t>
            </a:r>
          </a:p>
          <a:p>
            <a:pPr marL="0" indent="0">
              <a:buNone/>
            </a:pPr>
            <a:r>
              <a:rPr lang="en-US" sz="2100" dirty="0" smtClean="0">
                <a:solidFill>
                  <a:prstClr val="black"/>
                </a:solidFill>
              </a:rPr>
              <a:t>-Waiver </a:t>
            </a:r>
            <a:r>
              <a:rPr lang="en-US" sz="2100" dirty="0">
                <a:solidFill>
                  <a:prstClr val="black"/>
                </a:solidFill>
              </a:rPr>
              <a:t>of premium</a:t>
            </a:r>
          </a:p>
          <a:p>
            <a:pPr marL="0" indent="0">
              <a:buNone/>
            </a:pPr>
            <a:r>
              <a:rPr lang="en-US" sz="2100" dirty="0">
                <a:solidFill>
                  <a:prstClr val="black"/>
                </a:solidFill>
              </a:rPr>
              <a:t>-</a:t>
            </a:r>
            <a:r>
              <a:rPr lang="en-US" sz="2100" dirty="0" smtClean="0">
                <a:solidFill>
                  <a:prstClr val="black"/>
                </a:solidFill>
              </a:rPr>
              <a:t>Accidental </a:t>
            </a:r>
            <a:r>
              <a:rPr lang="en-US" sz="2100" dirty="0">
                <a:solidFill>
                  <a:prstClr val="black"/>
                </a:solidFill>
              </a:rPr>
              <a:t>death benefit</a:t>
            </a:r>
          </a:p>
          <a:p>
            <a:pPr marL="0" indent="0">
              <a:buNone/>
            </a:pPr>
            <a:r>
              <a:rPr lang="en-US" sz="2100" dirty="0">
                <a:solidFill>
                  <a:prstClr val="black"/>
                </a:solidFill>
              </a:rPr>
              <a:t>-</a:t>
            </a:r>
            <a:r>
              <a:rPr lang="en-US" sz="2100" dirty="0" smtClean="0">
                <a:solidFill>
                  <a:prstClr val="black"/>
                </a:solidFill>
              </a:rPr>
              <a:t>Accelerated </a:t>
            </a:r>
            <a:r>
              <a:rPr lang="en-US" sz="2100" dirty="0">
                <a:solidFill>
                  <a:prstClr val="black"/>
                </a:solidFill>
              </a:rPr>
              <a:t>benefit</a:t>
            </a:r>
          </a:p>
          <a:p>
            <a:r>
              <a:rPr lang="en-US" sz="2100" dirty="0" smtClean="0">
                <a:solidFill>
                  <a:prstClr val="black"/>
                </a:solidFill>
              </a:rPr>
              <a:t>Guaranteed-issue </a:t>
            </a:r>
            <a:r>
              <a:rPr lang="en-US" sz="2100" dirty="0">
                <a:solidFill>
                  <a:prstClr val="black"/>
                </a:solidFill>
              </a:rPr>
              <a:t>coverage is offered during the initial enrollment and for new hires thereafter. </a:t>
            </a:r>
          </a:p>
          <a:p>
            <a:r>
              <a:rPr lang="en-US" sz="2100" dirty="0">
                <a:solidFill>
                  <a:prstClr val="black"/>
                </a:solidFill>
              </a:rPr>
              <a:t>Guaranteed-issue amounts</a:t>
            </a:r>
            <a:r>
              <a:rPr lang="en-US" sz="2100" dirty="0" smtClean="0">
                <a:solidFill>
                  <a:prstClr val="black"/>
                </a:solidFill>
              </a:rPr>
              <a:t>: $</a:t>
            </a:r>
            <a:r>
              <a:rPr lang="en-US" sz="2100" dirty="0">
                <a:solidFill>
                  <a:prstClr val="black"/>
                </a:solidFill>
              </a:rPr>
              <a:t>150,000 employee and $25,000 spouse with no </a:t>
            </a:r>
            <a:r>
              <a:rPr lang="en-US" sz="2100" dirty="0" smtClean="0">
                <a:solidFill>
                  <a:prstClr val="black"/>
                </a:solidFill>
              </a:rPr>
              <a:t>employee </a:t>
            </a:r>
            <a:r>
              <a:rPr lang="en-US" sz="2100" dirty="0">
                <a:solidFill>
                  <a:prstClr val="black"/>
                </a:solidFill>
              </a:rPr>
              <a:t>participation requirement</a:t>
            </a:r>
            <a:r>
              <a:rPr lang="en-US" sz="2100" dirty="0" smtClean="0">
                <a:solidFill>
                  <a:prstClr val="black"/>
                </a:solidFill>
              </a:rPr>
              <a:t>. $</a:t>
            </a:r>
            <a:r>
              <a:rPr lang="en-US" sz="2100" dirty="0">
                <a:solidFill>
                  <a:prstClr val="black"/>
                </a:solidFill>
              </a:rPr>
              <a:t>10,000 Child Term Rider is offered on a guaranteed issue basis.</a:t>
            </a:r>
          </a:p>
          <a:p>
            <a:pPr marL="682625" lvl="2" indent="-285750"/>
            <a:endParaRPr lang="en-US" sz="1800" b="1" dirty="0"/>
          </a:p>
        </p:txBody>
      </p:sp>
      <p:pic>
        <p:nvPicPr>
          <p:cNvPr id="1028" name="Picture 4" descr="Image result for Aflac Duck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9879" y="485731"/>
            <a:ext cx="2581275" cy="1266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0133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53836" y="2993028"/>
            <a:ext cx="8484326" cy="2772591"/>
          </a:xfrm>
        </p:spPr>
        <p:txBody>
          <a:bodyPr>
            <a:normAutofit/>
          </a:bodyPr>
          <a:lstStyle/>
          <a:p>
            <a:endParaRPr lang="en-US" sz="2175" dirty="0">
              <a:solidFill>
                <a:schemeClr val="accent2"/>
              </a:solidFill>
              <a:latin typeface="AflacTodaySB-Medium" panose="02000503020000020003" pitchFamily="2" charset="0"/>
            </a:endParaRPr>
          </a:p>
          <a:p>
            <a:endParaRPr lang="en-US" dirty="0"/>
          </a:p>
        </p:txBody>
      </p:sp>
      <p:pic>
        <p:nvPicPr>
          <p:cNvPr id="5" name="Picture 2" descr="Identity Theft Restoration Services - MyPrivacyArm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839109"/>
            <a:ext cx="3602202" cy="7700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810000" y="-2295644"/>
            <a:ext cx="3048000" cy="7848302"/>
          </a:xfrm>
          <a:prstGeom prst="rect">
            <a:avLst/>
          </a:prstGeom>
        </p:spPr>
        <p:txBody>
          <a:bodyPr wrap="square">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7" name="Rectangle 6"/>
          <p:cNvSpPr/>
          <p:nvPr/>
        </p:nvSpPr>
        <p:spPr>
          <a:xfrm>
            <a:off x="1657737" y="1738024"/>
            <a:ext cx="8270034" cy="369332"/>
          </a:xfrm>
          <a:prstGeom prst="rect">
            <a:avLst/>
          </a:prstGeom>
        </p:spPr>
        <p:txBody>
          <a:bodyPr wrap="square">
            <a:spAutoFit/>
          </a:bodyPr>
          <a:lstStyle/>
          <a:p>
            <a:r>
              <a:rPr lang="en-US" dirty="0">
                <a:solidFill>
                  <a:schemeClr val="accent1"/>
                </a:solidFill>
              </a:rPr>
              <a:t>Fulton County is offering </a:t>
            </a:r>
            <a:r>
              <a:rPr lang="en-US" dirty="0" err="1">
                <a:solidFill>
                  <a:schemeClr val="accent1"/>
                </a:solidFill>
              </a:rPr>
              <a:t>PrivacyArmor</a:t>
            </a:r>
            <a:r>
              <a:rPr lang="en-US" dirty="0">
                <a:solidFill>
                  <a:schemeClr val="accent1"/>
                </a:solidFill>
              </a:rPr>
              <a:t> as an essential </a:t>
            </a:r>
            <a:r>
              <a:rPr lang="en-US" dirty="0" smtClean="0">
                <a:solidFill>
                  <a:schemeClr val="accent1"/>
                </a:solidFill>
              </a:rPr>
              <a:t>part of </a:t>
            </a:r>
            <a:r>
              <a:rPr lang="en-US" dirty="0">
                <a:solidFill>
                  <a:schemeClr val="accent1"/>
                </a:solidFill>
              </a:rPr>
              <a:t>your benefits plan.</a:t>
            </a:r>
          </a:p>
        </p:txBody>
      </p:sp>
      <p:sp>
        <p:nvSpPr>
          <p:cNvPr id="8" name="Rectangle 7"/>
          <p:cNvSpPr/>
          <p:nvPr/>
        </p:nvSpPr>
        <p:spPr>
          <a:xfrm>
            <a:off x="1752600" y="2239143"/>
            <a:ext cx="4471802" cy="4524315"/>
          </a:xfrm>
          <a:prstGeom prst="rect">
            <a:avLst/>
          </a:prstGeom>
        </p:spPr>
        <p:txBody>
          <a:bodyPr wrap="none">
            <a:spAutoFit/>
          </a:bodyPr>
          <a:lstStyle/>
          <a:p>
            <a:r>
              <a:rPr lang="en-US" b="1" dirty="0">
                <a:solidFill>
                  <a:schemeClr val="accent1"/>
                </a:solidFill>
              </a:rPr>
              <a:t>Benefits of </a:t>
            </a:r>
            <a:r>
              <a:rPr lang="en-US" b="1" dirty="0" err="1">
                <a:solidFill>
                  <a:schemeClr val="accent1"/>
                </a:solidFill>
              </a:rPr>
              <a:t>PrivacyArmor</a:t>
            </a:r>
            <a:r>
              <a:rPr lang="en-US" b="1" dirty="0">
                <a:solidFill>
                  <a:schemeClr val="accent1"/>
                </a:solidFill>
              </a:rPr>
              <a:t>:</a:t>
            </a:r>
          </a:p>
          <a:p>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Identity and credit monitoring </a:t>
            </a:r>
          </a:p>
          <a:p>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High-risk transaction alerts </a:t>
            </a:r>
          </a:p>
          <a:p>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Dark web monitoring</a:t>
            </a:r>
          </a:p>
          <a:p>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24/7 privacy advocate remediation</a:t>
            </a:r>
          </a:p>
          <a:p>
            <a:pPr marL="285750" indent="-285750">
              <a:buFont typeface="Arial" panose="020B0604020202020204" pitchFamily="34" charset="0"/>
              <a:buChar char="•"/>
            </a:pPr>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Social media monitoring</a:t>
            </a:r>
          </a:p>
          <a:p>
            <a:pPr marL="285750" indent="-285750">
              <a:buFont typeface="Arial" panose="020B0604020202020204" pitchFamily="34" charset="0"/>
              <a:buChar char="•"/>
            </a:pPr>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Financial threshold monitoring</a:t>
            </a:r>
          </a:p>
          <a:p>
            <a:pPr marL="285750" indent="-285750">
              <a:buFont typeface="Arial" panose="020B0604020202020204" pitchFamily="34" charset="0"/>
              <a:buChar char="•"/>
            </a:pPr>
            <a:endParaRPr lang="en-US" dirty="0">
              <a:solidFill>
                <a:schemeClr val="accent1"/>
              </a:solidFill>
            </a:endParaRPr>
          </a:p>
          <a:p>
            <a:pPr marL="285750" indent="-285750">
              <a:buFont typeface="Arial" panose="020B0604020202020204" pitchFamily="34" charset="0"/>
              <a:buChar char="•"/>
            </a:pPr>
            <a:r>
              <a:rPr lang="en-US" dirty="0">
                <a:solidFill>
                  <a:schemeClr val="accent1"/>
                </a:solidFill>
              </a:rPr>
              <a:t>$1 million  identity  theft insurance </a:t>
            </a:r>
            <a:r>
              <a:rPr lang="en-US" dirty="0" smtClean="0">
                <a:solidFill>
                  <a:schemeClr val="accent1"/>
                </a:solidFill>
              </a:rPr>
              <a:t>policy</a:t>
            </a:r>
            <a:endParaRPr lang="en-US" dirty="0">
              <a:solidFill>
                <a:schemeClr val="accent1"/>
              </a:solidFill>
            </a:endParaRPr>
          </a:p>
          <a:p>
            <a:endParaRPr lang="en-US" dirty="0"/>
          </a:p>
        </p:txBody>
      </p:sp>
    </p:spTree>
    <p:extLst>
      <p:ext uri="{BB962C8B-B14F-4D97-AF65-F5344CB8AC3E}">
        <p14:creationId xmlns:p14="http://schemas.microsoft.com/office/powerpoint/2010/main" val="753961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7038" y="1122363"/>
            <a:ext cx="8830962" cy="1587886"/>
          </a:xfrm>
          <a:ln>
            <a:solidFill>
              <a:schemeClr val="tx1"/>
            </a:solidFill>
          </a:ln>
        </p:spPr>
        <p:style>
          <a:lnRef idx="2">
            <a:schemeClr val="dk1"/>
          </a:lnRef>
          <a:fillRef idx="1">
            <a:schemeClr val="lt1"/>
          </a:fillRef>
          <a:effectRef idx="0">
            <a:schemeClr val="dk1"/>
          </a:effectRef>
          <a:fontRef idx="minor">
            <a:schemeClr val="dk1"/>
          </a:fontRef>
        </p:style>
        <p:txBody>
          <a:bodyPr/>
          <a:lstStyle/>
          <a:p>
            <a:r>
              <a:rPr lang="en-US" dirty="0" smtClean="0"/>
              <a:t>How To Enroll</a:t>
            </a:r>
            <a:endParaRPr lang="en-US" dirty="0"/>
          </a:p>
        </p:txBody>
      </p:sp>
      <p:sp>
        <p:nvSpPr>
          <p:cNvPr id="3" name="Subtitle 2"/>
          <p:cNvSpPr>
            <a:spLocks noGrp="1"/>
          </p:cNvSpPr>
          <p:nvPr>
            <p:ph type="subTitle" idx="1"/>
          </p:nvPr>
        </p:nvSpPr>
        <p:spPr>
          <a:xfrm>
            <a:off x="1837038" y="3117687"/>
            <a:ext cx="8830961" cy="894140"/>
          </a:xfrm>
          <a:ln>
            <a:solidFill>
              <a:schemeClr val="tx1"/>
            </a:solidFill>
          </a:ln>
        </p:spPr>
        <p:txBody>
          <a:bodyPr/>
          <a:lstStyle/>
          <a:p>
            <a:r>
              <a:rPr lang="en-US" dirty="0" smtClean="0"/>
              <a:t>Please contact Wayne Brown at </a:t>
            </a:r>
            <a:r>
              <a:rPr lang="en-US" dirty="0" smtClean="0">
                <a:hlinkClick r:id="rId2"/>
              </a:rPr>
              <a:t>r18_brown@us.Aflac.com</a:t>
            </a:r>
            <a:r>
              <a:rPr lang="en-US" dirty="0" smtClean="0"/>
              <a:t> or for questions, rates, and to enroll in Voluntary Benefits.</a:t>
            </a:r>
            <a:endParaRPr lang="en-US" dirty="0"/>
          </a:p>
        </p:txBody>
      </p:sp>
    </p:spTree>
    <p:extLst>
      <p:ext uri="{BB962C8B-B14F-4D97-AF65-F5344CB8AC3E}">
        <p14:creationId xmlns:p14="http://schemas.microsoft.com/office/powerpoint/2010/main" val="2414944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776</Words>
  <Application>Microsoft Office PowerPoint</Application>
  <PresentationFormat>Widescreen</PresentationFormat>
  <Paragraphs>110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AflacTodaySB-Medium</vt:lpstr>
      <vt:lpstr>Arial</vt:lpstr>
      <vt:lpstr>Calibri</vt:lpstr>
      <vt:lpstr>Calibri Light</vt:lpstr>
      <vt:lpstr>Office Theme</vt:lpstr>
      <vt:lpstr>PowerPoint Presentation</vt:lpstr>
      <vt:lpstr>Voluntary Plan Choices</vt:lpstr>
      <vt:lpstr>PowerPoint Presentation</vt:lpstr>
      <vt:lpstr>Hartford Voluntary Benefits</vt:lpstr>
      <vt:lpstr>PowerPoint Presentation</vt:lpstr>
      <vt:lpstr>PowerPoint Presentation</vt:lpstr>
      <vt:lpstr>How To Enroll</vt:lpstr>
    </vt:vector>
  </TitlesOfParts>
  <Company>Fulton County Government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McNeil, Nicole</dc:creator>
  <cp:lastModifiedBy>Dinkins, Jeffrey</cp:lastModifiedBy>
  <cp:revision>24</cp:revision>
  <cp:lastPrinted>2019-03-21T12:37:56Z</cp:lastPrinted>
  <dcterms:created xsi:type="dcterms:W3CDTF">2019-01-23T17:32:13Z</dcterms:created>
  <dcterms:modified xsi:type="dcterms:W3CDTF">2020-03-04T16:29:00Z</dcterms:modified>
</cp:coreProperties>
</file>