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9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77" r:id="rId12"/>
    <p:sldId id="273" r:id="rId13"/>
    <p:sldId id="275" r:id="rId14"/>
    <p:sldId id="276" r:id="rId15"/>
    <p:sldId id="264" r:id="rId16"/>
    <p:sldId id="265" r:id="rId17"/>
    <p:sldId id="266" r:id="rId18"/>
    <p:sldId id="267" r:id="rId19"/>
    <p:sldId id="268" r:id="rId20"/>
    <p:sldId id="272" r:id="rId21"/>
    <p:sldId id="270" r:id="rId22"/>
    <p:sldId id="269" r:id="rId23"/>
    <p:sldId id="278" r:id="rId24"/>
    <p:sldId id="279" r:id="rId25"/>
    <p:sldId id="271" r:id="rId2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33" autoAdjust="0"/>
  </p:normalViewPr>
  <p:slideViewPr>
    <p:cSldViewPr>
      <p:cViewPr varScale="1">
        <p:scale>
          <a:sx n="66" d="100"/>
          <a:sy n="66" d="100"/>
        </p:scale>
        <p:origin x="1280" y="4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19120900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720914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3238022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22553383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881872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274899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970935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1685802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2458894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240205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37423803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28603984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978677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2990367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2693888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881385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144317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80960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38979" y="0"/>
            <a:ext cx="4605020" cy="45351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51144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1021584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404892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8153351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79729" y="857250"/>
            <a:ext cx="8764270" cy="0"/>
          </a:xfrm>
          <a:custGeom>
            <a:avLst/>
            <a:gdLst/>
            <a:ahLst/>
            <a:cxnLst/>
            <a:rect l="l" t="t" r="r" b="b"/>
            <a:pathLst>
              <a:path w="8764270">
                <a:moveTo>
                  <a:pt x="0" y="0"/>
                </a:moveTo>
                <a:lnTo>
                  <a:pt x="8764270" y="0"/>
                </a:lnTo>
              </a:path>
            </a:pathLst>
          </a:custGeom>
          <a:ln w="41148">
            <a:solidFill>
              <a:srgbClr val="5F5F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2204" y="383793"/>
            <a:ext cx="8419591" cy="40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02156" y="1544066"/>
            <a:ext cx="6139687" cy="3076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41231" y="6608276"/>
            <a:ext cx="235584" cy="205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426370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3/29/2020</a:t>
            </a:fld>
            <a:endParaRPr 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90"/>
              </a:lnSpc>
            </a:pPr>
            <a:r>
              <a:rPr lang="en-US" spc="25" smtClean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lang="en-US" spc="2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lang="en-US" spc="10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lang="en-US" spc="1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lang="en-US" spc="10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pc="5" smtClean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  <a:endParaRPr lang="en-US" spc="5" dirty="0">
              <a:solidFill>
                <a:srgbClr val="D34817">
                  <a:lumMod val="50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pPr marL="38100">
              <a:lnSpc>
                <a:spcPts val="790"/>
              </a:lnSpc>
            </a:pPr>
            <a:fld id="{81D60167-4931-47E6-BA6A-407CBD079E47}" type="slidenum">
              <a:rPr lang="en-US" spc="15" smtClean="0"/>
              <a:pPr marL="38100">
                <a:lnSpc>
                  <a:spcPts val="790"/>
                </a:lnSpc>
              </a:pPr>
              <a:t>‹#›</a:t>
            </a:fld>
            <a:endParaRPr lang="en-US" spc="15" dirty="0"/>
          </a:p>
        </p:txBody>
      </p:sp>
    </p:spTree>
    <p:extLst>
      <p:ext uri="{BB962C8B-B14F-4D97-AF65-F5344CB8AC3E}">
        <p14:creationId xmlns:p14="http://schemas.microsoft.com/office/powerpoint/2010/main" val="331381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0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10.m4a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microsoft.com/office/2007/relationships/media" Target="../media/media10.m4a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0.pn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0.png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0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0.png"/><Relationship Id="rId5" Type="http://schemas.openxmlformats.org/officeDocument/2006/relationships/hyperlink" Target="mailto:employeebenefits@fultoncountyga.gov" TargetMode="Externa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68825" y="3428999"/>
            <a:ext cx="4575175" cy="342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91958" y="144473"/>
            <a:ext cx="9144000" cy="44780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42900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1066800"/>
                </a:moveTo>
                <a:lnTo>
                  <a:pt x="9144000" y="1066800"/>
                </a:lnTo>
                <a:lnTo>
                  <a:pt x="91440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0063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600" y="990600"/>
            <a:ext cx="1524000" cy="1752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5900" y="3540633"/>
            <a:ext cx="5531485" cy="1311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80"/>
              </a:lnSpc>
              <a:spcBef>
                <a:spcPts val="95"/>
              </a:spcBef>
            </a:pPr>
            <a:r>
              <a:rPr sz="2800" b="1" spc="-60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Fulton County</a:t>
            </a:r>
            <a:r>
              <a:rPr sz="28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Benefits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ts val="3180"/>
              </a:lnSpc>
            </a:pP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Choice, </a:t>
            </a:r>
            <a:r>
              <a:rPr sz="2800" b="1" i="1" spc="-10" dirty="0">
                <a:solidFill>
                  <a:srgbClr val="FFFFFF"/>
                </a:solidFill>
                <a:latin typeface="Arial"/>
                <a:cs typeface="Arial"/>
              </a:rPr>
              <a:t>Responsibility,</a:t>
            </a:r>
            <a:r>
              <a:rPr sz="2800" b="1" i="1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i="1" spc="-10" dirty="0">
                <a:solidFill>
                  <a:srgbClr val="FFFFFF"/>
                </a:solidFill>
                <a:latin typeface="Arial"/>
                <a:cs typeface="Arial"/>
              </a:rPr>
              <a:t>Wellness</a:t>
            </a:r>
            <a:endParaRPr sz="2800" dirty="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1130"/>
              </a:spcBef>
            </a:pPr>
            <a:r>
              <a:rPr sz="2200" b="1" spc="-5" dirty="0" smtClean="0">
                <a:solidFill>
                  <a:srgbClr val="5F6163"/>
                </a:solidFill>
                <a:latin typeface="Arial"/>
                <a:cs typeface="Arial"/>
              </a:rPr>
              <a:t>20</a:t>
            </a:r>
            <a:r>
              <a:rPr lang="en-US" sz="2200" b="1" spc="-5" dirty="0" smtClean="0">
                <a:solidFill>
                  <a:srgbClr val="5F6163"/>
                </a:solidFill>
                <a:latin typeface="Arial"/>
                <a:cs typeface="Arial"/>
              </a:rPr>
              <a:t>20</a:t>
            </a:r>
            <a:r>
              <a:rPr sz="2200" b="1" spc="-5" dirty="0" smtClean="0">
                <a:solidFill>
                  <a:srgbClr val="5F6163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5F6163"/>
                </a:solidFill>
                <a:latin typeface="Arial"/>
                <a:cs typeface="Arial"/>
              </a:rPr>
              <a:t>Benefits for New</a:t>
            </a:r>
            <a:r>
              <a:rPr sz="2200" b="1" spc="-140" dirty="0">
                <a:solidFill>
                  <a:srgbClr val="5F6163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5F6163"/>
                </a:solidFill>
                <a:latin typeface="Arial"/>
                <a:cs typeface="Arial"/>
              </a:rPr>
              <a:t>Hires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0975" y="895350"/>
            <a:ext cx="1581150" cy="1847850"/>
          </a:xfrm>
          <a:custGeom>
            <a:avLst/>
            <a:gdLst/>
            <a:ahLst/>
            <a:cxnLst/>
            <a:rect l="l" t="t" r="r" b="b"/>
            <a:pathLst>
              <a:path w="1581150" h="1847850">
                <a:moveTo>
                  <a:pt x="0" y="1847850"/>
                </a:moveTo>
                <a:lnTo>
                  <a:pt x="1581150" y="1847850"/>
                </a:lnTo>
                <a:lnTo>
                  <a:pt x="1581150" y="0"/>
                </a:lnTo>
                <a:lnTo>
                  <a:pt x="0" y="0"/>
                </a:lnTo>
                <a:lnTo>
                  <a:pt x="0" y="18478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5843" y="944880"/>
            <a:ext cx="1391412" cy="1749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5900" y="62484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416" y="0"/>
            <a:ext cx="91440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9564" y="836675"/>
            <a:ext cx="8764905" cy="38100"/>
          </a:xfrm>
          <a:custGeom>
            <a:avLst/>
            <a:gdLst/>
            <a:ahLst/>
            <a:cxnLst/>
            <a:rect l="l" t="t" r="r" b="b"/>
            <a:pathLst>
              <a:path w="8764905" h="38100">
                <a:moveTo>
                  <a:pt x="0" y="38100"/>
                </a:moveTo>
                <a:lnTo>
                  <a:pt x="8764435" y="38100"/>
                </a:lnTo>
                <a:lnTo>
                  <a:pt x="8764435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E25204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9564" y="836675"/>
            <a:ext cx="8764905" cy="38100"/>
          </a:xfrm>
          <a:custGeom>
            <a:avLst/>
            <a:gdLst/>
            <a:ahLst/>
            <a:cxnLst/>
            <a:rect l="l" t="t" r="r" b="b"/>
            <a:pathLst>
              <a:path w="8764905" h="38100">
                <a:moveTo>
                  <a:pt x="0" y="38100"/>
                </a:moveTo>
                <a:lnTo>
                  <a:pt x="8764435" y="38100"/>
                </a:lnTo>
                <a:lnTo>
                  <a:pt x="8764435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E25204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53885" y="4576826"/>
            <a:ext cx="1528445" cy="610235"/>
          </a:xfrm>
          <a:custGeom>
            <a:avLst/>
            <a:gdLst/>
            <a:ahLst/>
            <a:cxnLst/>
            <a:rect l="l" t="t" r="r" b="b"/>
            <a:pathLst>
              <a:path w="1528445" h="610235">
                <a:moveTo>
                  <a:pt x="123189" y="0"/>
                </a:moveTo>
                <a:lnTo>
                  <a:pt x="0" y="0"/>
                </a:lnTo>
                <a:lnTo>
                  <a:pt x="1866" y="43584"/>
                </a:lnTo>
                <a:lnTo>
                  <a:pt x="7383" y="86341"/>
                </a:lnTo>
                <a:lnTo>
                  <a:pt x="16423" y="128167"/>
                </a:lnTo>
                <a:lnTo>
                  <a:pt x="28862" y="168959"/>
                </a:lnTo>
                <a:lnTo>
                  <a:pt x="44572" y="208613"/>
                </a:lnTo>
                <a:lnTo>
                  <a:pt x="63430" y="247027"/>
                </a:lnTo>
                <a:lnTo>
                  <a:pt x="85308" y="284096"/>
                </a:lnTo>
                <a:lnTo>
                  <a:pt x="110082" y="319719"/>
                </a:lnTo>
                <a:lnTo>
                  <a:pt x="137625" y="353792"/>
                </a:lnTo>
                <a:lnTo>
                  <a:pt x="167811" y="386211"/>
                </a:lnTo>
                <a:lnTo>
                  <a:pt x="200516" y="416874"/>
                </a:lnTo>
                <a:lnTo>
                  <a:pt x="235612" y="445676"/>
                </a:lnTo>
                <a:lnTo>
                  <a:pt x="272975" y="472516"/>
                </a:lnTo>
                <a:lnTo>
                  <a:pt x="312478" y="497289"/>
                </a:lnTo>
                <a:lnTo>
                  <a:pt x="353996" y="519893"/>
                </a:lnTo>
                <a:lnTo>
                  <a:pt x="397404" y="540224"/>
                </a:lnTo>
                <a:lnTo>
                  <a:pt x="442574" y="558179"/>
                </a:lnTo>
                <a:lnTo>
                  <a:pt x="489382" y="573655"/>
                </a:lnTo>
                <a:lnTo>
                  <a:pt x="537702" y="586548"/>
                </a:lnTo>
                <a:lnTo>
                  <a:pt x="587408" y="596756"/>
                </a:lnTo>
                <a:lnTo>
                  <a:pt x="638374" y="604175"/>
                </a:lnTo>
                <a:lnTo>
                  <a:pt x="690475" y="608702"/>
                </a:lnTo>
                <a:lnTo>
                  <a:pt x="743585" y="610235"/>
                </a:lnTo>
                <a:lnTo>
                  <a:pt x="797751" y="608622"/>
                </a:lnTo>
                <a:lnTo>
                  <a:pt x="851086" y="603847"/>
                </a:lnTo>
                <a:lnTo>
                  <a:pt x="903423" y="596002"/>
                </a:lnTo>
                <a:lnTo>
                  <a:pt x="954597" y="585182"/>
                </a:lnTo>
                <a:lnTo>
                  <a:pt x="1004444" y="571479"/>
                </a:lnTo>
                <a:lnTo>
                  <a:pt x="1052798" y="554988"/>
                </a:lnTo>
                <a:lnTo>
                  <a:pt x="1099493" y="535802"/>
                </a:lnTo>
                <a:lnTo>
                  <a:pt x="1144365" y="514014"/>
                </a:lnTo>
                <a:lnTo>
                  <a:pt x="1187249" y="489718"/>
                </a:lnTo>
                <a:lnTo>
                  <a:pt x="1191252" y="487092"/>
                </a:lnTo>
                <a:lnTo>
                  <a:pt x="754308" y="487092"/>
                </a:lnTo>
                <a:lnTo>
                  <a:pt x="706123" y="486296"/>
                </a:lnTo>
                <a:lnTo>
                  <a:pt x="657848" y="482513"/>
                </a:lnTo>
                <a:lnTo>
                  <a:pt x="609697" y="475686"/>
                </a:lnTo>
                <a:lnTo>
                  <a:pt x="561882" y="465757"/>
                </a:lnTo>
                <a:lnTo>
                  <a:pt x="514619" y="452672"/>
                </a:lnTo>
                <a:lnTo>
                  <a:pt x="468121" y="436372"/>
                </a:lnTo>
                <a:lnTo>
                  <a:pt x="416941" y="414058"/>
                </a:lnTo>
                <a:lnTo>
                  <a:pt x="369193" y="388367"/>
                </a:lnTo>
                <a:lnTo>
                  <a:pt x="325072" y="359544"/>
                </a:lnTo>
                <a:lnTo>
                  <a:pt x="284771" y="327838"/>
                </a:lnTo>
                <a:lnTo>
                  <a:pt x="248485" y="293495"/>
                </a:lnTo>
                <a:lnTo>
                  <a:pt x="216408" y="256762"/>
                </a:lnTo>
                <a:lnTo>
                  <a:pt x="188733" y="217885"/>
                </a:lnTo>
                <a:lnTo>
                  <a:pt x="165655" y="177113"/>
                </a:lnTo>
                <a:lnTo>
                  <a:pt x="147367" y="134691"/>
                </a:lnTo>
                <a:lnTo>
                  <a:pt x="134064" y="90867"/>
                </a:lnTo>
                <a:lnTo>
                  <a:pt x="125941" y="45887"/>
                </a:lnTo>
                <a:lnTo>
                  <a:pt x="123189" y="0"/>
                </a:lnTo>
                <a:close/>
              </a:path>
              <a:path w="1528445" h="610235">
                <a:moveTo>
                  <a:pt x="1438910" y="216281"/>
                </a:moveTo>
                <a:lnTo>
                  <a:pt x="1299590" y="216281"/>
                </a:lnTo>
                <a:lnTo>
                  <a:pt x="1275135" y="251359"/>
                </a:lnTo>
                <a:lnTo>
                  <a:pt x="1247595" y="284244"/>
                </a:lnTo>
                <a:lnTo>
                  <a:pt x="1217183" y="314878"/>
                </a:lnTo>
                <a:lnTo>
                  <a:pt x="1184113" y="343204"/>
                </a:lnTo>
                <a:lnTo>
                  <a:pt x="1148599" y="369167"/>
                </a:lnTo>
                <a:lnTo>
                  <a:pt x="1110856" y="392708"/>
                </a:lnTo>
                <a:lnTo>
                  <a:pt x="1071097" y="413772"/>
                </a:lnTo>
                <a:lnTo>
                  <a:pt x="1029536" y="432302"/>
                </a:lnTo>
                <a:lnTo>
                  <a:pt x="986386" y="448242"/>
                </a:lnTo>
                <a:lnTo>
                  <a:pt x="941863" y="461533"/>
                </a:lnTo>
                <a:lnTo>
                  <a:pt x="896180" y="472121"/>
                </a:lnTo>
                <a:lnTo>
                  <a:pt x="849550" y="479948"/>
                </a:lnTo>
                <a:lnTo>
                  <a:pt x="802188" y="484957"/>
                </a:lnTo>
                <a:lnTo>
                  <a:pt x="754308" y="487092"/>
                </a:lnTo>
                <a:lnTo>
                  <a:pt x="1191252" y="487092"/>
                </a:lnTo>
                <a:lnTo>
                  <a:pt x="1227979" y="463007"/>
                </a:lnTo>
                <a:lnTo>
                  <a:pt x="1266390" y="433975"/>
                </a:lnTo>
                <a:lnTo>
                  <a:pt x="1302317" y="402716"/>
                </a:lnTo>
                <a:lnTo>
                  <a:pt x="1335595" y="369323"/>
                </a:lnTo>
                <a:lnTo>
                  <a:pt x="1366058" y="333889"/>
                </a:lnTo>
                <a:lnTo>
                  <a:pt x="1393542" y="296509"/>
                </a:lnTo>
                <a:lnTo>
                  <a:pt x="1417881" y="257274"/>
                </a:lnTo>
                <a:lnTo>
                  <a:pt x="1438910" y="216281"/>
                </a:lnTo>
                <a:close/>
              </a:path>
              <a:path w="1528445" h="610235">
                <a:moveTo>
                  <a:pt x="1425702" y="0"/>
                </a:moveTo>
                <a:lnTo>
                  <a:pt x="1212595" y="216281"/>
                </a:lnTo>
                <a:lnTo>
                  <a:pt x="1528190" y="216281"/>
                </a:lnTo>
                <a:lnTo>
                  <a:pt x="1425702" y="0"/>
                </a:lnTo>
                <a:close/>
              </a:path>
            </a:pathLst>
          </a:custGeom>
          <a:solidFill>
            <a:srgbClr val="F86201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81804" y="2232786"/>
            <a:ext cx="1528445" cy="610235"/>
          </a:xfrm>
          <a:custGeom>
            <a:avLst/>
            <a:gdLst/>
            <a:ahLst/>
            <a:cxnLst/>
            <a:rect l="l" t="t" r="r" b="b"/>
            <a:pathLst>
              <a:path w="1528445" h="610235">
                <a:moveTo>
                  <a:pt x="743585" y="0"/>
                </a:moveTo>
                <a:lnTo>
                  <a:pt x="690475" y="1532"/>
                </a:lnTo>
                <a:lnTo>
                  <a:pt x="638374" y="6059"/>
                </a:lnTo>
                <a:lnTo>
                  <a:pt x="587408" y="13478"/>
                </a:lnTo>
                <a:lnTo>
                  <a:pt x="537702" y="23686"/>
                </a:lnTo>
                <a:lnTo>
                  <a:pt x="489382" y="36579"/>
                </a:lnTo>
                <a:lnTo>
                  <a:pt x="442574" y="52055"/>
                </a:lnTo>
                <a:lnTo>
                  <a:pt x="397404" y="70010"/>
                </a:lnTo>
                <a:lnTo>
                  <a:pt x="353996" y="90341"/>
                </a:lnTo>
                <a:lnTo>
                  <a:pt x="312478" y="112945"/>
                </a:lnTo>
                <a:lnTo>
                  <a:pt x="272975" y="137718"/>
                </a:lnTo>
                <a:lnTo>
                  <a:pt x="235612" y="164558"/>
                </a:lnTo>
                <a:lnTo>
                  <a:pt x="200516" y="193360"/>
                </a:lnTo>
                <a:lnTo>
                  <a:pt x="167811" y="224023"/>
                </a:lnTo>
                <a:lnTo>
                  <a:pt x="137625" y="256442"/>
                </a:lnTo>
                <a:lnTo>
                  <a:pt x="110082" y="290515"/>
                </a:lnTo>
                <a:lnTo>
                  <a:pt x="85308" y="326138"/>
                </a:lnTo>
                <a:lnTo>
                  <a:pt x="63430" y="363207"/>
                </a:lnTo>
                <a:lnTo>
                  <a:pt x="44572" y="401621"/>
                </a:lnTo>
                <a:lnTo>
                  <a:pt x="28862" y="441275"/>
                </a:lnTo>
                <a:lnTo>
                  <a:pt x="16423" y="482067"/>
                </a:lnTo>
                <a:lnTo>
                  <a:pt x="7383" y="523893"/>
                </a:lnTo>
                <a:lnTo>
                  <a:pt x="1866" y="566650"/>
                </a:lnTo>
                <a:lnTo>
                  <a:pt x="0" y="610235"/>
                </a:lnTo>
                <a:lnTo>
                  <a:pt x="123062" y="610235"/>
                </a:lnTo>
                <a:lnTo>
                  <a:pt x="125816" y="564320"/>
                </a:lnTo>
                <a:lnTo>
                  <a:pt x="133946" y="519322"/>
                </a:lnTo>
                <a:lnTo>
                  <a:pt x="147258" y="475488"/>
                </a:lnTo>
                <a:lnTo>
                  <a:pt x="165556" y="433060"/>
                </a:lnTo>
                <a:lnTo>
                  <a:pt x="188644" y="392285"/>
                </a:lnTo>
                <a:lnTo>
                  <a:pt x="216328" y="353409"/>
                </a:lnTo>
                <a:lnTo>
                  <a:pt x="248412" y="316675"/>
                </a:lnTo>
                <a:lnTo>
                  <a:pt x="284701" y="282330"/>
                </a:lnTo>
                <a:lnTo>
                  <a:pt x="324998" y="250618"/>
                </a:lnTo>
                <a:lnTo>
                  <a:pt x="369110" y="221785"/>
                </a:lnTo>
                <a:lnTo>
                  <a:pt x="416841" y="196076"/>
                </a:lnTo>
                <a:lnTo>
                  <a:pt x="467995" y="173736"/>
                </a:lnTo>
                <a:lnTo>
                  <a:pt x="514510" y="157454"/>
                </a:lnTo>
                <a:lnTo>
                  <a:pt x="561790" y="144384"/>
                </a:lnTo>
                <a:lnTo>
                  <a:pt x="609618" y="134470"/>
                </a:lnTo>
                <a:lnTo>
                  <a:pt x="657782" y="127656"/>
                </a:lnTo>
                <a:lnTo>
                  <a:pt x="706068" y="123884"/>
                </a:lnTo>
                <a:lnTo>
                  <a:pt x="754261" y="123098"/>
                </a:lnTo>
                <a:lnTo>
                  <a:pt x="1191135" y="123098"/>
                </a:lnTo>
                <a:lnTo>
                  <a:pt x="1187199" y="120516"/>
                </a:lnTo>
                <a:lnTo>
                  <a:pt x="1144321" y="96220"/>
                </a:lnTo>
                <a:lnTo>
                  <a:pt x="1099455" y="74432"/>
                </a:lnTo>
                <a:lnTo>
                  <a:pt x="1052767" y="55246"/>
                </a:lnTo>
                <a:lnTo>
                  <a:pt x="1004421" y="38755"/>
                </a:lnTo>
                <a:lnTo>
                  <a:pt x="954581" y="25052"/>
                </a:lnTo>
                <a:lnTo>
                  <a:pt x="903413" y="14232"/>
                </a:lnTo>
                <a:lnTo>
                  <a:pt x="851081" y="6387"/>
                </a:lnTo>
                <a:lnTo>
                  <a:pt x="797750" y="1612"/>
                </a:lnTo>
                <a:lnTo>
                  <a:pt x="743585" y="0"/>
                </a:lnTo>
                <a:close/>
              </a:path>
              <a:path w="1528445" h="610235">
                <a:moveTo>
                  <a:pt x="1528064" y="393953"/>
                </a:moveTo>
                <a:lnTo>
                  <a:pt x="1212596" y="393953"/>
                </a:lnTo>
                <a:lnTo>
                  <a:pt x="1425575" y="610235"/>
                </a:lnTo>
                <a:lnTo>
                  <a:pt x="1528064" y="393953"/>
                </a:lnTo>
                <a:close/>
              </a:path>
              <a:path w="1528445" h="610235">
                <a:moveTo>
                  <a:pt x="1191135" y="123098"/>
                </a:moveTo>
                <a:lnTo>
                  <a:pt x="754261" y="123098"/>
                </a:lnTo>
                <a:lnTo>
                  <a:pt x="802148" y="125242"/>
                </a:lnTo>
                <a:lnTo>
                  <a:pt x="849515" y="130259"/>
                </a:lnTo>
                <a:lnTo>
                  <a:pt x="896147" y="138092"/>
                </a:lnTo>
                <a:lnTo>
                  <a:pt x="941831" y="148685"/>
                </a:lnTo>
                <a:lnTo>
                  <a:pt x="986354" y="161981"/>
                </a:lnTo>
                <a:lnTo>
                  <a:pt x="1029500" y="177923"/>
                </a:lnTo>
                <a:lnTo>
                  <a:pt x="1071057" y="196456"/>
                </a:lnTo>
                <a:lnTo>
                  <a:pt x="1110809" y="217522"/>
                </a:lnTo>
                <a:lnTo>
                  <a:pt x="1148544" y="241065"/>
                </a:lnTo>
                <a:lnTo>
                  <a:pt x="1184047" y="267029"/>
                </a:lnTo>
                <a:lnTo>
                  <a:pt x="1217104" y="295356"/>
                </a:lnTo>
                <a:lnTo>
                  <a:pt x="1247502" y="325990"/>
                </a:lnTo>
                <a:lnTo>
                  <a:pt x="1275027" y="358875"/>
                </a:lnTo>
                <a:lnTo>
                  <a:pt x="1299464" y="393953"/>
                </a:lnTo>
                <a:lnTo>
                  <a:pt x="1438910" y="393953"/>
                </a:lnTo>
                <a:lnTo>
                  <a:pt x="1417861" y="352960"/>
                </a:lnTo>
                <a:lnTo>
                  <a:pt x="1393507" y="313725"/>
                </a:lnTo>
                <a:lnTo>
                  <a:pt x="1366012" y="276345"/>
                </a:lnTo>
                <a:lnTo>
                  <a:pt x="1335542" y="240911"/>
                </a:lnTo>
                <a:lnTo>
                  <a:pt x="1302261" y="207518"/>
                </a:lnTo>
                <a:lnTo>
                  <a:pt x="1266333" y="176259"/>
                </a:lnTo>
                <a:lnTo>
                  <a:pt x="1227924" y="147227"/>
                </a:lnTo>
                <a:lnTo>
                  <a:pt x="1191135" y="123098"/>
                </a:lnTo>
                <a:close/>
              </a:path>
            </a:pathLst>
          </a:custGeom>
          <a:solidFill>
            <a:srgbClr val="F86201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65857" y="4582795"/>
            <a:ext cx="1528445" cy="610235"/>
          </a:xfrm>
          <a:custGeom>
            <a:avLst/>
            <a:gdLst/>
            <a:ahLst/>
            <a:cxnLst/>
            <a:rect l="l" t="t" r="r" b="b"/>
            <a:pathLst>
              <a:path w="1528445" h="610235">
                <a:moveTo>
                  <a:pt x="123062" y="0"/>
                </a:moveTo>
                <a:lnTo>
                  <a:pt x="0" y="0"/>
                </a:lnTo>
                <a:lnTo>
                  <a:pt x="1866" y="43584"/>
                </a:lnTo>
                <a:lnTo>
                  <a:pt x="7383" y="86341"/>
                </a:lnTo>
                <a:lnTo>
                  <a:pt x="16423" y="128167"/>
                </a:lnTo>
                <a:lnTo>
                  <a:pt x="28862" y="168959"/>
                </a:lnTo>
                <a:lnTo>
                  <a:pt x="44572" y="208613"/>
                </a:lnTo>
                <a:lnTo>
                  <a:pt x="63430" y="247027"/>
                </a:lnTo>
                <a:lnTo>
                  <a:pt x="85308" y="284096"/>
                </a:lnTo>
                <a:lnTo>
                  <a:pt x="110082" y="319719"/>
                </a:lnTo>
                <a:lnTo>
                  <a:pt x="137625" y="353792"/>
                </a:lnTo>
                <a:lnTo>
                  <a:pt x="167811" y="386211"/>
                </a:lnTo>
                <a:lnTo>
                  <a:pt x="200516" y="416874"/>
                </a:lnTo>
                <a:lnTo>
                  <a:pt x="235612" y="445676"/>
                </a:lnTo>
                <a:lnTo>
                  <a:pt x="272975" y="472516"/>
                </a:lnTo>
                <a:lnTo>
                  <a:pt x="312478" y="497289"/>
                </a:lnTo>
                <a:lnTo>
                  <a:pt x="353996" y="519893"/>
                </a:lnTo>
                <a:lnTo>
                  <a:pt x="397404" y="540224"/>
                </a:lnTo>
                <a:lnTo>
                  <a:pt x="442574" y="558179"/>
                </a:lnTo>
                <a:lnTo>
                  <a:pt x="489382" y="573655"/>
                </a:lnTo>
                <a:lnTo>
                  <a:pt x="537702" y="586548"/>
                </a:lnTo>
                <a:lnTo>
                  <a:pt x="587408" y="596756"/>
                </a:lnTo>
                <a:lnTo>
                  <a:pt x="638374" y="604175"/>
                </a:lnTo>
                <a:lnTo>
                  <a:pt x="690475" y="608702"/>
                </a:lnTo>
                <a:lnTo>
                  <a:pt x="743585" y="610234"/>
                </a:lnTo>
                <a:lnTo>
                  <a:pt x="797750" y="608622"/>
                </a:lnTo>
                <a:lnTo>
                  <a:pt x="851081" y="603847"/>
                </a:lnTo>
                <a:lnTo>
                  <a:pt x="903413" y="596002"/>
                </a:lnTo>
                <a:lnTo>
                  <a:pt x="954581" y="585182"/>
                </a:lnTo>
                <a:lnTo>
                  <a:pt x="1004421" y="571479"/>
                </a:lnTo>
                <a:lnTo>
                  <a:pt x="1052767" y="554988"/>
                </a:lnTo>
                <a:lnTo>
                  <a:pt x="1099455" y="535802"/>
                </a:lnTo>
                <a:lnTo>
                  <a:pt x="1144321" y="514014"/>
                </a:lnTo>
                <a:lnTo>
                  <a:pt x="1187199" y="489718"/>
                </a:lnTo>
                <a:lnTo>
                  <a:pt x="1191202" y="487092"/>
                </a:lnTo>
                <a:lnTo>
                  <a:pt x="754261" y="487092"/>
                </a:lnTo>
                <a:lnTo>
                  <a:pt x="706068" y="486296"/>
                </a:lnTo>
                <a:lnTo>
                  <a:pt x="657782" y="482513"/>
                </a:lnTo>
                <a:lnTo>
                  <a:pt x="609618" y="475686"/>
                </a:lnTo>
                <a:lnTo>
                  <a:pt x="561790" y="465757"/>
                </a:lnTo>
                <a:lnTo>
                  <a:pt x="514510" y="452672"/>
                </a:lnTo>
                <a:lnTo>
                  <a:pt x="467994" y="436371"/>
                </a:lnTo>
                <a:lnTo>
                  <a:pt x="416841" y="414058"/>
                </a:lnTo>
                <a:lnTo>
                  <a:pt x="369110" y="388367"/>
                </a:lnTo>
                <a:lnTo>
                  <a:pt x="324998" y="359544"/>
                </a:lnTo>
                <a:lnTo>
                  <a:pt x="284701" y="327838"/>
                </a:lnTo>
                <a:lnTo>
                  <a:pt x="248412" y="293495"/>
                </a:lnTo>
                <a:lnTo>
                  <a:pt x="216328" y="256762"/>
                </a:lnTo>
                <a:lnTo>
                  <a:pt x="188644" y="217885"/>
                </a:lnTo>
                <a:lnTo>
                  <a:pt x="165556" y="177113"/>
                </a:lnTo>
                <a:lnTo>
                  <a:pt x="147258" y="134691"/>
                </a:lnTo>
                <a:lnTo>
                  <a:pt x="133946" y="90867"/>
                </a:lnTo>
                <a:lnTo>
                  <a:pt x="125816" y="45887"/>
                </a:lnTo>
                <a:lnTo>
                  <a:pt x="123062" y="0"/>
                </a:lnTo>
                <a:close/>
              </a:path>
              <a:path w="1528445" h="610235">
                <a:moveTo>
                  <a:pt x="1438909" y="216280"/>
                </a:moveTo>
                <a:lnTo>
                  <a:pt x="1299464" y="216280"/>
                </a:lnTo>
                <a:lnTo>
                  <a:pt x="1275027" y="251359"/>
                </a:lnTo>
                <a:lnTo>
                  <a:pt x="1247502" y="284244"/>
                </a:lnTo>
                <a:lnTo>
                  <a:pt x="1217104" y="314878"/>
                </a:lnTo>
                <a:lnTo>
                  <a:pt x="1184047" y="343204"/>
                </a:lnTo>
                <a:lnTo>
                  <a:pt x="1148544" y="369167"/>
                </a:lnTo>
                <a:lnTo>
                  <a:pt x="1110809" y="392708"/>
                </a:lnTo>
                <a:lnTo>
                  <a:pt x="1071057" y="413772"/>
                </a:lnTo>
                <a:lnTo>
                  <a:pt x="1029500" y="432302"/>
                </a:lnTo>
                <a:lnTo>
                  <a:pt x="986354" y="448242"/>
                </a:lnTo>
                <a:lnTo>
                  <a:pt x="941831" y="461533"/>
                </a:lnTo>
                <a:lnTo>
                  <a:pt x="896147" y="472121"/>
                </a:lnTo>
                <a:lnTo>
                  <a:pt x="849515" y="479948"/>
                </a:lnTo>
                <a:lnTo>
                  <a:pt x="802148" y="484957"/>
                </a:lnTo>
                <a:lnTo>
                  <a:pt x="754261" y="487092"/>
                </a:lnTo>
                <a:lnTo>
                  <a:pt x="1191202" y="487092"/>
                </a:lnTo>
                <a:lnTo>
                  <a:pt x="1227924" y="463007"/>
                </a:lnTo>
                <a:lnTo>
                  <a:pt x="1266333" y="433975"/>
                </a:lnTo>
                <a:lnTo>
                  <a:pt x="1302261" y="402716"/>
                </a:lnTo>
                <a:lnTo>
                  <a:pt x="1335542" y="369323"/>
                </a:lnTo>
                <a:lnTo>
                  <a:pt x="1366012" y="333889"/>
                </a:lnTo>
                <a:lnTo>
                  <a:pt x="1393507" y="296509"/>
                </a:lnTo>
                <a:lnTo>
                  <a:pt x="1417861" y="257274"/>
                </a:lnTo>
                <a:lnTo>
                  <a:pt x="1438909" y="216280"/>
                </a:lnTo>
                <a:close/>
              </a:path>
              <a:path w="1528445" h="610235">
                <a:moveTo>
                  <a:pt x="1425575" y="0"/>
                </a:moveTo>
                <a:lnTo>
                  <a:pt x="1212595" y="216280"/>
                </a:lnTo>
                <a:lnTo>
                  <a:pt x="1528064" y="216280"/>
                </a:lnTo>
                <a:lnTo>
                  <a:pt x="1425575" y="0"/>
                </a:lnTo>
                <a:close/>
              </a:path>
            </a:pathLst>
          </a:custGeom>
          <a:solidFill>
            <a:srgbClr val="F86201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4703" y="3180460"/>
            <a:ext cx="2017395" cy="1494790"/>
          </a:xfrm>
          <a:custGeom>
            <a:avLst/>
            <a:gdLst/>
            <a:ahLst/>
            <a:cxnLst/>
            <a:rect l="l" t="t" r="r" b="b"/>
            <a:pathLst>
              <a:path w="2017395" h="1494789">
                <a:moveTo>
                  <a:pt x="1843328" y="0"/>
                </a:moveTo>
                <a:lnTo>
                  <a:pt x="173672" y="0"/>
                </a:lnTo>
                <a:lnTo>
                  <a:pt x="127505" y="6201"/>
                </a:lnTo>
                <a:lnTo>
                  <a:pt x="86019" y="23706"/>
                </a:lnTo>
                <a:lnTo>
                  <a:pt x="50869" y="50863"/>
                </a:lnTo>
                <a:lnTo>
                  <a:pt x="23712" y="86021"/>
                </a:lnTo>
                <a:lnTo>
                  <a:pt x="6204" y="127529"/>
                </a:lnTo>
                <a:lnTo>
                  <a:pt x="0" y="173736"/>
                </a:lnTo>
                <a:lnTo>
                  <a:pt x="0" y="1320927"/>
                </a:lnTo>
                <a:lnTo>
                  <a:pt x="6204" y="1367089"/>
                </a:lnTo>
                <a:lnTo>
                  <a:pt x="23712" y="1408585"/>
                </a:lnTo>
                <a:lnTo>
                  <a:pt x="50869" y="1443751"/>
                </a:lnTo>
                <a:lnTo>
                  <a:pt x="86019" y="1470928"/>
                </a:lnTo>
                <a:lnTo>
                  <a:pt x="127505" y="1488452"/>
                </a:lnTo>
                <a:lnTo>
                  <a:pt x="173672" y="1494663"/>
                </a:lnTo>
                <a:lnTo>
                  <a:pt x="1843328" y="1494663"/>
                </a:lnTo>
                <a:lnTo>
                  <a:pt x="1889482" y="1488452"/>
                </a:lnTo>
                <a:lnTo>
                  <a:pt x="1930954" y="1470928"/>
                </a:lnTo>
                <a:lnTo>
                  <a:pt x="1966090" y="1443751"/>
                </a:lnTo>
                <a:lnTo>
                  <a:pt x="1993235" y="1408585"/>
                </a:lnTo>
                <a:lnTo>
                  <a:pt x="2010736" y="1367089"/>
                </a:lnTo>
                <a:lnTo>
                  <a:pt x="2016937" y="1320927"/>
                </a:lnTo>
                <a:lnTo>
                  <a:pt x="2016937" y="173736"/>
                </a:lnTo>
                <a:lnTo>
                  <a:pt x="2010736" y="127529"/>
                </a:lnTo>
                <a:lnTo>
                  <a:pt x="1993235" y="86021"/>
                </a:lnTo>
                <a:lnTo>
                  <a:pt x="1966090" y="50863"/>
                </a:lnTo>
                <a:lnTo>
                  <a:pt x="1930954" y="23706"/>
                </a:lnTo>
                <a:lnTo>
                  <a:pt x="1889482" y="6201"/>
                </a:lnTo>
                <a:lnTo>
                  <a:pt x="18433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4703" y="3180460"/>
            <a:ext cx="2017395" cy="1494790"/>
          </a:xfrm>
          <a:custGeom>
            <a:avLst/>
            <a:gdLst/>
            <a:ahLst/>
            <a:cxnLst/>
            <a:rect l="l" t="t" r="r" b="b"/>
            <a:pathLst>
              <a:path w="2017395" h="1494789">
                <a:moveTo>
                  <a:pt x="0" y="173736"/>
                </a:moveTo>
                <a:lnTo>
                  <a:pt x="6204" y="127529"/>
                </a:lnTo>
                <a:lnTo>
                  <a:pt x="23712" y="86021"/>
                </a:lnTo>
                <a:lnTo>
                  <a:pt x="50869" y="50863"/>
                </a:lnTo>
                <a:lnTo>
                  <a:pt x="86019" y="23706"/>
                </a:lnTo>
                <a:lnTo>
                  <a:pt x="127505" y="6201"/>
                </a:lnTo>
                <a:lnTo>
                  <a:pt x="173672" y="0"/>
                </a:lnTo>
                <a:lnTo>
                  <a:pt x="1843328" y="0"/>
                </a:lnTo>
                <a:lnTo>
                  <a:pt x="1889482" y="6201"/>
                </a:lnTo>
                <a:lnTo>
                  <a:pt x="1930954" y="23706"/>
                </a:lnTo>
                <a:lnTo>
                  <a:pt x="1966090" y="50863"/>
                </a:lnTo>
                <a:lnTo>
                  <a:pt x="1993235" y="86021"/>
                </a:lnTo>
                <a:lnTo>
                  <a:pt x="2010736" y="127529"/>
                </a:lnTo>
                <a:lnTo>
                  <a:pt x="2016937" y="173736"/>
                </a:lnTo>
                <a:lnTo>
                  <a:pt x="2016937" y="1320927"/>
                </a:lnTo>
                <a:lnTo>
                  <a:pt x="2010736" y="1367089"/>
                </a:lnTo>
                <a:lnTo>
                  <a:pt x="1993235" y="1408585"/>
                </a:lnTo>
                <a:lnTo>
                  <a:pt x="1966090" y="1443751"/>
                </a:lnTo>
                <a:lnTo>
                  <a:pt x="1930954" y="1470928"/>
                </a:lnTo>
                <a:lnTo>
                  <a:pt x="1889482" y="1488452"/>
                </a:lnTo>
                <a:lnTo>
                  <a:pt x="1843328" y="1494663"/>
                </a:lnTo>
                <a:lnTo>
                  <a:pt x="173672" y="1494663"/>
                </a:lnTo>
                <a:lnTo>
                  <a:pt x="127505" y="1488452"/>
                </a:lnTo>
                <a:lnTo>
                  <a:pt x="86019" y="1470928"/>
                </a:lnTo>
                <a:lnTo>
                  <a:pt x="50869" y="1443751"/>
                </a:lnTo>
                <a:lnTo>
                  <a:pt x="23712" y="1408585"/>
                </a:lnTo>
                <a:lnTo>
                  <a:pt x="6204" y="1367089"/>
                </a:lnTo>
                <a:lnTo>
                  <a:pt x="0" y="1320927"/>
                </a:lnTo>
                <a:lnTo>
                  <a:pt x="0" y="173736"/>
                </a:lnTo>
                <a:close/>
              </a:path>
            </a:pathLst>
          </a:custGeom>
          <a:ln w="19050">
            <a:solidFill>
              <a:srgbClr val="003E5E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5596" y="3237738"/>
            <a:ext cx="1544955" cy="120015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algn="ctr">
              <a:lnSpc>
                <a:spcPts val="1510"/>
              </a:lnSpc>
              <a:spcBef>
                <a:spcPts val="295"/>
              </a:spcBef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Fulton County</a:t>
            </a:r>
            <a:r>
              <a:rPr sz="1400" spc="-1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HSA 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contribution: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40005" algn="ctr">
              <a:lnSpc>
                <a:spcPts val="1410"/>
              </a:lnSpc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$750</a:t>
            </a:r>
            <a:r>
              <a:rPr sz="1400"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single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R="635" algn="ctr">
              <a:lnSpc>
                <a:spcPts val="1515"/>
              </a:lnSpc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$1,500</a:t>
            </a:r>
            <a:r>
              <a:rPr sz="14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prstClr val="black"/>
                </a:solidFill>
                <a:latin typeface="Arial"/>
                <a:cs typeface="Arial"/>
              </a:rPr>
              <a:t>family.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27940" marR="27940" algn="ctr">
              <a:lnSpc>
                <a:spcPts val="1510"/>
              </a:lnSpc>
              <a:spcBef>
                <a:spcPts val="110"/>
              </a:spcBef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Optional</a:t>
            </a:r>
            <a:r>
              <a:rPr sz="14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employee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 HSA</a:t>
            </a:r>
            <a:r>
              <a:rPr sz="1400" spc="-1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contribution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1227" y="4504944"/>
            <a:ext cx="1706880" cy="9860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0955" y="4677155"/>
            <a:ext cx="1580388" cy="672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07059" y="4531740"/>
            <a:ext cx="1600149" cy="8785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1758" y="4740021"/>
            <a:ext cx="1191260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" algn="ctr">
              <a:lnSpc>
                <a:spcPts val="1595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HSA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1595"/>
              </a:lnSpc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Contributions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39852" y="1132332"/>
            <a:ext cx="2388108" cy="20071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1104" y="1315211"/>
            <a:ext cx="2206752" cy="9387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6509" y="1157986"/>
            <a:ext cx="2281555" cy="1901825"/>
          </a:xfrm>
          <a:custGeom>
            <a:avLst/>
            <a:gdLst/>
            <a:ahLst/>
            <a:cxnLst/>
            <a:rect l="l" t="t" r="r" b="b"/>
            <a:pathLst>
              <a:path w="2281555" h="1901825">
                <a:moveTo>
                  <a:pt x="1530616" y="1547749"/>
                </a:moveTo>
                <a:lnTo>
                  <a:pt x="750747" y="1547749"/>
                </a:lnTo>
                <a:lnTo>
                  <a:pt x="1140599" y="1901443"/>
                </a:lnTo>
                <a:lnTo>
                  <a:pt x="1530616" y="1547749"/>
                </a:lnTo>
                <a:close/>
              </a:path>
              <a:path w="2281555" h="1901825">
                <a:moveTo>
                  <a:pt x="1335544" y="1167256"/>
                </a:moveTo>
                <a:lnTo>
                  <a:pt x="945654" y="1167256"/>
                </a:lnTo>
                <a:lnTo>
                  <a:pt x="945654" y="1547749"/>
                </a:lnTo>
                <a:lnTo>
                  <a:pt x="1335544" y="1547749"/>
                </a:lnTo>
                <a:lnTo>
                  <a:pt x="1335544" y="1167256"/>
                </a:lnTo>
                <a:close/>
              </a:path>
              <a:path w="2281555" h="1901825">
                <a:moveTo>
                  <a:pt x="2281313" y="0"/>
                </a:moveTo>
                <a:lnTo>
                  <a:pt x="0" y="0"/>
                </a:lnTo>
                <a:lnTo>
                  <a:pt x="0" y="1167256"/>
                </a:lnTo>
                <a:lnTo>
                  <a:pt x="2281313" y="1167256"/>
                </a:lnTo>
                <a:lnTo>
                  <a:pt x="2281313" y="0"/>
                </a:lnTo>
                <a:close/>
              </a:path>
            </a:pathLst>
          </a:custGeom>
          <a:solidFill>
            <a:srgbClr val="F86201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0991" y="1317726"/>
            <a:ext cx="1873885" cy="75120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algn="ctr">
              <a:spcBef>
                <a:spcPts val="52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START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HERE:</a:t>
            </a:r>
            <a:endParaRPr sz="140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marR="5080" indent="-3175" algn="ctr">
              <a:lnSpc>
                <a:spcPts val="1510"/>
              </a:lnSpc>
              <a:spcBef>
                <a:spcPts val="61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charge to you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in- 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network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preventive</a:t>
            </a:r>
            <a:r>
              <a:rPr sz="14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care.</a:t>
            </a:r>
            <a:endParaRPr sz="1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693416" y="3180460"/>
            <a:ext cx="1905000" cy="1350010"/>
          </a:xfrm>
          <a:custGeom>
            <a:avLst/>
            <a:gdLst/>
            <a:ahLst/>
            <a:cxnLst/>
            <a:rect l="l" t="t" r="r" b="b"/>
            <a:pathLst>
              <a:path w="1905000" h="1350010">
                <a:moveTo>
                  <a:pt x="1748028" y="0"/>
                </a:moveTo>
                <a:lnTo>
                  <a:pt x="156844" y="0"/>
                </a:lnTo>
                <a:lnTo>
                  <a:pt x="107224" y="7996"/>
                </a:lnTo>
                <a:lnTo>
                  <a:pt x="64163" y="30264"/>
                </a:lnTo>
                <a:lnTo>
                  <a:pt x="30228" y="64218"/>
                </a:lnTo>
                <a:lnTo>
                  <a:pt x="7984" y="107273"/>
                </a:lnTo>
                <a:lnTo>
                  <a:pt x="0" y="156844"/>
                </a:lnTo>
                <a:lnTo>
                  <a:pt x="0" y="1193038"/>
                </a:lnTo>
                <a:lnTo>
                  <a:pt x="7984" y="1242609"/>
                </a:lnTo>
                <a:lnTo>
                  <a:pt x="30228" y="1285664"/>
                </a:lnTo>
                <a:lnTo>
                  <a:pt x="64163" y="1319618"/>
                </a:lnTo>
                <a:lnTo>
                  <a:pt x="107224" y="1341886"/>
                </a:lnTo>
                <a:lnTo>
                  <a:pt x="156844" y="1349883"/>
                </a:lnTo>
                <a:lnTo>
                  <a:pt x="1748028" y="1349883"/>
                </a:lnTo>
                <a:lnTo>
                  <a:pt x="1797661" y="1341886"/>
                </a:lnTo>
                <a:lnTo>
                  <a:pt x="1840754" y="1319618"/>
                </a:lnTo>
                <a:lnTo>
                  <a:pt x="1874727" y="1285664"/>
                </a:lnTo>
                <a:lnTo>
                  <a:pt x="1897002" y="1242609"/>
                </a:lnTo>
                <a:lnTo>
                  <a:pt x="1904999" y="1193038"/>
                </a:lnTo>
                <a:lnTo>
                  <a:pt x="1904999" y="156844"/>
                </a:lnTo>
                <a:lnTo>
                  <a:pt x="1897002" y="107273"/>
                </a:lnTo>
                <a:lnTo>
                  <a:pt x="1874727" y="64218"/>
                </a:lnTo>
                <a:lnTo>
                  <a:pt x="1840754" y="30264"/>
                </a:lnTo>
                <a:lnTo>
                  <a:pt x="1797661" y="7996"/>
                </a:lnTo>
                <a:lnTo>
                  <a:pt x="17480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693416" y="3180460"/>
            <a:ext cx="1905000" cy="1350010"/>
          </a:xfrm>
          <a:custGeom>
            <a:avLst/>
            <a:gdLst/>
            <a:ahLst/>
            <a:cxnLst/>
            <a:rect l="l" t="t" r="r" b="b"/>
            <a:pathLst>
              <a:path w="1905000" h="1350010">
                <a:moveTo>
                  <a:pt x="0" y="156844"/>
                </a:moveTo>
                <a:lnTo>
                  <a:pt x="7984" y="107273"/>
                </a:lnTo>
                <a:lnTo>
                  <a:pt x="30228" y="64218"/>
                </a:lnTo>
                <a:lnTo>
                  <a:pt x="64163" y="30264"/>
                </a:lnTo>
                <a:lnTo>
                  <a:pt x="107224" y="7996"/>
                </a:lnTo>
                <a:lnTo>
                  <a:pt x="156844" y="0"/>
                </a:lnTo>
                <a:lnTo>
                  <a:pt x="1748028" y="0"/>
                </a:lnTo>
                <a:lnTo>
                  <a:pt x="1797661" y="7996"/>
                </a:lnTo>
                <a:lnTo>
                  <a:pt x="1840754" y="30264"/>
                </a:lnTo>
                <a:lnTo>
                  <a:pt x="1874727" y="64218"/>
                </a:lnTo>
                <a:lnTo>
                  <a:pt x="1897002" y="107273"/>
                </a:lnTo>
                <a:lnTo>
                  <a:pt x="1904999" y="156844"/>
                </a:lnTo>
                <a:lnTo>
                  <a:pt x="1904999" y="1193038"/>
                </a:lnTo>
                <a:lnTo>
                  <a:pt x="1897002" y="1242609"/>
                </a:lnTo>
                <a:lnTo>
                  <a:pt x="1874727" y="1285664"/>
                </a:lnTo>
                <a:lnTo>
                  <a:pt x="1840754" y="1319618"/>
                </a:lnTo>
                <a:lnTo>
                  <a:pt x="1797661" y="1341886"/>
                </a:lnTo>
                <a:lnTo>
                  <a:pt x="1748028" y="1349883"/>
                </a:lnTo>
                <a:lnTo>
                  <a:pt x="156844" y="1349883"/>
                </a:lnTo>
                <a:lnTo>
                  <a:pt x="107224" y="1341886"/>
                </a:lnTo>
                <a:lnTo>
                  <a:pt x="64163" y="1319618"/>
                </a:lnTo>
                <a:lnTo>
                  <a:pt x="30228" y="1285664"/>
                </a:lnTo>
                <a:lnTo>
                  <a:pt x="7984" y="1242609"/>
                </a:lnTo>
                <a:lnTo>
                  <a:pt x="0" y="1193038"/>
                </a:lnTo>
                <a:lnTo>
                  <a:pt x="0" y="156844"/>
                </a:lnTo>
                <a:close/>
              </a:path>
            </a:pathLst>
          </a:custGeom>
          <a:ln w="19050">
            <a:solidFill>
              <a:srgbClr val="003E5E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74010" y="3262325"/>
            <a:ext cx="1544955" cy="120078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indent="-635" algn="ctr">
              <a:lnSpc>
                <a:spcPct val="90000"/>
              </a:lnSpc>
              <a:spcBef>
                <a:spcPts val="275"/>
              </a:spcBef>
            </a:pPr>
            <a:r>
              <a:rPr sz="1400" spc="-50" dirty="0">
                <a:solidFill>
                  <a:prstClr val="black"/>
                </a:solidFill>
                <a:latin typeface="Arial"/>
                <a:cs typeface="Arial"/>
              </a:rPr>
              <a:t>You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pay 100% of  first-dollar charges  up to deductible  limit.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Use available  HSA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funds to</a:t>
            </a:r>
            <a:r>
              <a:rPr sz="1400" spc="-1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cover 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these</a:t>
            </a:r>
            <a:r>
              <a:rPr sz="14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expenses.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13300" y="2888995"/>
            <a:ext cx="2017395" cy="1694180"/>
          </a:xfrm>
          <a:custGeom>
            <a:avLst/>
            <a:gdLst/>
            <a:ahLst/>
            <a:cxnLst/>
            <a:rect l="l" t="t" r="r" b="b"/>
            <a:pathLst>
              <a:path w="2017395" h="1694179">
                <a:moveTo>
                  <a:pt x="1820036" y="0"/>
                </a:moveTo>
                <a:lnTo>
                  <a:pt x="196723" y="0"/>
                </a:lnTo>
                <a:lnTo>
                  <a:pt x="151595" y="5192"/>
                </a:lnTo>
                <a:lnTo>
                  <a:pt x="110180" y="19983"/>
                </a:lnTo>
                <a:lnTo>
                  <a:pt x="73655" y="43197"/>
                </a:lnTo>
                <a:lnTo>
                  <a:pt x="43197" y="73655"/>
                </a:lnTo>
                <a:lnTo>
                  <a:pt x="19983" y="110180"/>
                </a:lnTo>
                <a:lnTo>
                  <a:pt x="5192" y="151595"/>
                </a:lnTo>
                <a:lnTo>
                  <a:pt x="0" y="196723"/>
                </a:lnTo>
                <a:lnTo>
                  <a:pt x="0" y="1496948"/>
                </a:lnTo>
                <a:lnTo>
                  <a:pt x="5192" y="1542083"/>
                </a:lnTo>
                <a:lnTo>
                  <a:pt x="19983" y="1583516"/>
                </a:lnTo>
                <a:lnTo>
                  <a:pt x="43197" y="1620066"/>
                </a:lnTo>
                <a:lnTo>
                  <a:pt x="73655" y="1650551"/>
                </a:lnTo>
                <a:lnTo>
                  <a:pt x="110180" y="1673790"/>
                </a:lnTo>
                <a:lnTo>
                  <a:pt x="151595" y="1688599"/>
                </a:lnTo>
                <a:lnTo>
                  <a:pt x="196723" y="1693798"/>
                </a:lnTo>
                <a:lnTo>
                  <a:pt x="1820036" y="1693798"/>
                </a:lnTo>
                <a:lnTo>
                  <a:pt x="1865171" y="1688599"/>
                </a:lnTo>
                <a:lnTo>
                  <a:pt x="1906604" y="1673790"/>
                </a:lnTo>
                <a:lnTo>
                  <a:pt x="1943154" y="1650551"/>
                </a:lnTo>
                <a:lnTo>
                  <a:pt x="1973639" y="1620066"/>
                </a:lnTo>
                <a:lnTo>
                  <a:pt x="1996878" y="1583516"/>
                </a:lnTo>
                <a:lnTo>
                  <a:pt x="2011687" y="1542083"/>
                </a:lnTo>
                <a:lnTo>
                  <a:pt x="2016886" y="1496948"/>
                </a:lnTo>
                <a:lnTo>
                  <a:pt x="2016886" y="196723"/>
                </a:lnTo>
                <a:lnTo>
                  <a:pt x="2011687" y="151595"/>
                </a:lnTo>
                <a:lnTo>
                  <a:pt x="1996878" y="110180"/>
                </a:lnTo>
                <a:lnTo>
                  <a:pt x="1973639" y="73655"/>
                </a:lnTo>
                <a:lnTo>
                  <a:pt x="1943154" y="43197"/>
                </a:lnTo>
                <a:lnTo>
                  <a:pt x="1906604" y="19983"/>
                </a:lnTo>
                <a:lnTo>
                  <a:pt x="1865171" y="5192"/>
                </a:lnTo>
                <a:lnTo>
                  <a:pt x="18200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813300" y="2888995"/>
            <a:ext cx="2017395" cy="1694180"/>
          </a:xfrm>
          <a:custGeom>
            <a:avLst/>
            <a:gdLst/>
            <a:ahLst/>
            <a:cxnLst/>
            <a:rect l="l" t="t" r="r" b="b"/>
            <a:pathLst>
              <a:path w="2017395" h="1694179">
                <a:moveTo>
                  <a:pt x="0" y="196723"/>
                </a:moveTo>
                <a:lnTo>
                  <a:pt x="5192" y="151595"/>
                </a:lnTo>
                <a:lnTo>
                  <a:pt x="19983" y="110180"/>
                </a:lnTo>
                <a:lnTo>
                  <a:pt x="43197" y="73655"/>
                </a:lnTo>
                <a:lnTo>
                  <a:pt x="73655" y="43197"/>
                </a:lnTo>
                <a:lnTo>
                  <a:pt x="110180" y="19983"/>
                </a:lnTo>
                <a:lnTo>
                  <a:pt x="151595" y="5192"/>
                </a:lnTo>
                <a:lnTo>
                  <a:pt x="196723" y="0"/>
                </a:lnTo>
                <a:lnTo>
                  <a:pt x="1820036" y="0"/>
                </a:lnTo>
                <a:lnTo>
                  <a:pt x="1865171" y="5192"/>
                </a:lnTo>
                <a:lnTo>
                  <a:pt x="1906604" y="19983"/>
                </a:lnTo>
                <a:lnTo>
                  <a:pt x="1943154" y="43197"/>
                </a:lnTo>
                <a:lnTo>
                  <a:pt x="1973639" y="73655"/>
                </a:lnTo>
                <a:lnTo>
                  <a:pt x="1996878" y="110180"/>
                </a:lnTo>
                <a:lnTo>
                  <a:pt x="2011687" y="151595"/>
                </a:lnTo>
                <a:lnTo>
                  <a:pt x="2016886" y="196723"/>
                </a:lnTo>
                <a:lnTo>
                  <a:pt x="2016886" y="1496948"/>
                </a:lnTo>
                <a:lnTo>
                  <a:pt x="2011687" y="1542083"/>
                </a:lnTo>
                <a:lnTo>
                  <a:pt x="1996878" y="1583516"/>
                </a:lnTo>
                <a:lnTo>
                  <a:pt x="1973639" y="1620066"/>
                </a:lnTo>
                <a:lnTo>
                  <a:pt x="1943154" y="1650551"/>
                </a:lnTo>
                <a:lnTo>
                  <a:pt x="1906604" y="1673790"/>
                </a:lnTo>
                <a:lnTo>
                  <a:pt x="1865171" y="1688599"/>
                </a:lnTo>
                <a:lnTo>
                  <a:pt x="1820036" y="1693798"/>
                </a:lnTo>
                <a:lnTo>
                  <a:pt x="196723" y="1693798"/>
                </a:lnTo>
                <a:lnTo>
                  <a:pt x="151595" y="1688599"/>
                </a:lnTo>
                <a:lnTo>
                  <a:pt x="110180" y="1673790"/>
                </a:lnTo>
                <a:lnTo>
                  <a:pt x="73655" y="1650551"/>
                </a:lnTo>
                <a:lnTo>
                  <a:pt x="43197" y="1620066"/>
                </a:lnTo>
                <a:lnTo>
                  <a:pt x="19983" y="1583516"/>
                </a:lnTo>
                <a:lnTo>
                  <a:pt x="5192" y="1542083"/>
                </a:lnTo>
                <a:lnTo>
                  <a:pt x="0" y="1496948"/>
                </a:lnTo>
                <a:lnTo>
                  <a:pt x="0" y="196723"/>
                </a:lnTo>
                <a:close/>
              </a:path>
            </a:pathLst>
          </a:custGeom>
          <a:ln w="19050">
            <a:solidFill>
              <a:srgbClr val="003E5E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13452" y="2953004"/>
            <a:ext cx="1617345" cy="158432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-1905" algn="ctr">
              <a:lnSpc>
                <a:spcPct val="90000"/>
              </a:lnSpc>
              <a:spcBef>
                <a:spcPts val="270"/>
              </a:spcBef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Once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you meet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the  deductible,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you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pay  10% of the cost for 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most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in-network 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services. Use  available HSA</a:t>
            </a:r>
            <a:r>
              <a:rPr sz="1400" spc="-1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funds  to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cover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these 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expenses.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045070" y="2944748"/>
            <a:ext cx="1905000" cy="1582420"/>
          </a:xfrm>
          <a:custGeom>
            <a:avLst/>
            <a:gdLst/>
            <a:ahLst/>
            <a:cxnLst/>
            <a:rect l="l" t="t" r="r" b="b"/>
            <a:pathLst>
              <a:path w="1905000" h="1582420">
                <a:moveTo>
                  <a:pt x="1721230" y="0"/>
                </a:moveTo>
                <a:lnTo>
                  <a:pt x="183896" y="0"/>
                </a:lnTo>
                <a:lnTo>
                  <a:pt x="134996" y="6566"/>
                </a:lnTo>
                <a:lnTo>
                  <a:pt x="91063" y="25098"/>
                </a:lnTo>
                <a:lnTo>
                  <a:pt x="53848" y="53848"/>
                </a:lnTo>
                <a:lnTo>
                  <a:pt x="25098" y="91063"/>
                </a:lnTo>
                <a:lnTo>
                  <a:pt x="6566" y="134996"/>
                </a:lnTo>
                <a:lnTo>
                  <a:pt x="0" y="183896"/>
                </a:lnTo>
                <a:lnTo>
                  <a:pt x="0" y="1398396"/>
                </a:lnTo>
                <a:lnTo>
                  <a:pt x="6566" y="1447252"/>
                </a:lnTo>
                <a:lnTo>
                  <a:pt x="25098" y="1491172"/>
                </a:lnTo>
                <a:lnTo>
                  <a:pt x="53848" y="1528397"/>
                </a:lnTo>
                <a:lnTo>
                  <a:pt x="91063" y="1557165"/>
                </a:lnTo>
                <a:lnTo>
                  <a:pt x="134996" y="1575717"/>
                </a:lnTo>
                <a:lnTo>
                  <a:pt x="183896" y="1582293"/>
                </a:lnTo>
                <a:lnTo>
                  <a:pt x="1721230" y="1582293"/>
                </a:lnTo>
                <a:lnTo>
                  <a:pt x="1770077" y="1575717"/>
                </a:lnTo>
                <a:lnTo>
                  <a:pt x="1813973" y="1557165"/>
                </a:lnTo>
                <a:lnTo>
                  <a:pt x="1851167" y="1528397"/>
                </a:lnTo>
                <a:lnTo>
                  <a:pt x="1879905" y="1491172"/>
                </a:lnTo>
                <a:lnTo>
                  <a:pt x="1898434" y="1447252"/>
                </a:lnTo>
                <a:lnTo>
                  <a:pt x="1905000" y="1398396"/>
                </a:lnTo>
                <a:lnTo>
                  <a:pt x="1905000" y="183896"/>
                </a:lnTo>
                <a:lnTo>
                  <a:pt x="1898434" y="134996"/>
                </a:lnTo>
                <a:lnTo>
                  <a:pt x="1879905" y="91063"/>
                </a:lnTo>
                <a:lnTo>
                  <a:pt x="1851167" y="53848"/>
                </a:lnTo>
                <a:lnTo>
                  <a:pt x="1813973" y="25098"/>
                </a:lnTo>
                <a:lnTo>
                  <a:pt x="1770077" y="6566"/>
                </a:lnTo>
                <a:lnTo>
                  <a:pt x="17212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045070" y="2944748"/>
            <a:ext cx="1905000" cy="1582420"/>
          </a:xfrm>
          <a:custGeom>
            <a:avLst/>
            <a:gdLst/>
            <a:ahLst/>
            <a:cxnLst/>
            <a:rect l="l" t="t" r="r" b="b"/>
            <a:pathLst>
              <a:path w="1905000" h="1582420">
                <a:moveTo>
                  <a:pt x="0" y="183896"/>
                </a:moveTo>
                <a:lnTo>
                  <a:pt x="6566" y="134996"/>
                </a:lnTo>
                <a:lnTo>
                  <a:pt x="25098" y="91063"/>
                </a:lnTo>
                <a:lnTo>
                  <a:pt x="53848" y="53847"/>
                </a:lnTo>
                <a:lnTo>
                  <a:pt x="91063" y="25098"/>
                </a:lnTo>
                <a:lnTo>
                  <a:pt x="134996" y="6566"/>
                </a:lnTo>
                <a:lnTo>
                  <a:pt x="183896" y="0"/>
                </a:lnTo>
                <a:lnTo>
                  <a:pt x="1721230" y="0"/>
                </a:lnTo>
                <a:lnTo>
                  <a:pt x="1770077" y="6566"/>
                </a:lnTo>
                <a:lnTo>
                  <a:pt x="1813973" y="25098"/>
                </a:lnTo>
                <a:lnTo>
                  <a:pt x="1851167" y="53848"/>
                </a:lnTo>
                <a:lnTo>
                  <a:pt x="1879905" y="91063"/>
                </a:lnTo>
                <a:lnTo>
                  <a:pt x="1898434" y="134996"/>
                </a:lnTo>
                <a:lnTo>
                  <a:pt x="1905000" y="183896"/>
                </a:lnTo>
                <a:lnTo>
                  <a:pt x="1905000" y="1398396"/>
                </a:lnTo>
                <a:lnTo>
                  <a:pt x="1898434" y="1447252"/>
                </a:lnTo>
                <a:lnTo>
                  <a:pt x="1879905" y="1491172"/>
                </a:lnTo>
                <a:lnTo>
                  <a:pt x="1851167" y="1528397"/>
                </a:lnTo>
                <a:lnTo>
                  <a:pt x="1813973" y="1557165"/>
                </a:lnTo>
                <a:lnTo>
                  <a:pt x="1770077" y="1575717"/>
                </a:lnTo>
                <a:lnTo>
                  <a:pt x="1721230" y="1582293"/>
                </a:lnTo>
                <a:lnTo>
                  <a:pt x="183896" y="1582293"/>
                </a:lnTo>
                <a:lnTo>
                  <a:pt x="134996" y="1575717"/>
                </a:lnTo>
                <a:lnTo>
                  <a:pt x="91063" y="1557165"/>
                </a:lnTo>
                <a:lnTo>
                  <a:pt x="53848" y="1528397"/>
                </a:lnTo>
                <a:lnTo>
                  <a:pt x="25098" y="1491172"/>
                </a:lnTo>
                <a:lnTo>
                  <a:pt x="6566" y="1447252"/>
                </a:lnTo>
                <a:lnTo>
                  <a:pt x="0" y="1398396"/>
                </a:lnTo>
                <a:lnTo>
                  <a:pt x="0" y="183896"/>
                </a:lnTo>
                <a:close/>
              </a:path>
            </a:pathLst>
          </a:custGeom>
          <a:ln w="19050">
            <a:solidFill>
              <a:srgbClr val="003E5E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45222" y="3336416"/>
            <a:ext cx="1506220" cy="100838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algn="ctr">
              <a:lnSpc>
                <a:spcPct val="90000"/>
              </a:lnSpc>
              <a:spcBef>
                <a:spcPts val="270"/>
              </a:spcBef>
            </a:pP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Plan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pays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100%</a:t>
            </a:r>
            <a:r>
              <a:rPr sz="1400"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of 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covered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charges  after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you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reach</a:t>
            </a:r>
            <a:r>
              <a:rPr sz="1400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the  annual out-of-  pocket</a:t>
            </a:r>
            <a:r>
              <a:rPr sz="14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Arial"/>
                <a:cs typeface="Arial"/>
              </a:rPr>
              <a:t>maximum.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170419" y="2228088"/>
            <a:ext cx="1706879" cy="9845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277100" y="2304288"/>
            <a:ext cx="1539240" cy="8641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197470" y="2254504"/>
            <a:ext cx="1600200" cy="8784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398766" y="2365959"/>
            <a:ext cx="1200785" cy="6242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595"/>
              </a:lnSpc>
              <a:spcBef>
                <a:spcPts val="10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Annual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 algn="ctr">
              <a:lnSpc>
                <a:spcPts val="1510"/>
              </a:lnSpc>
              <a:spcBef>
                <a:spcPts val="11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t-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f-P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ck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  Maximum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819400" y="2229611"/>
            <a:ext cx="1706879" cy="10774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907792" y="2351532"/>
            <a:ext cx="1578863" cy="8641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845816" y="2255647"/>
            <a:ext cx="1600199" cy="97116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028569" y="2413507"/>
            <a:ext cx="1240155" cy="62420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-6985" algn="ctr">
              <a:lnSpc>
                <a:spcPct val="90100"/>
              </a:lnSpc>
              <a:spcBef>
                <a:spcPts val="270"/>
              </a:spcBef>
            </a:pP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Annual 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Deductible 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pon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998720" y="4497323"/>
            <a:ext cx="1706879" cy="9845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154167" y="4765547"/>
            <a:ext cx="1447799" cy="48005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025390" y="4523359"/>
            <a:ext cx="1600200" cy="8784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274945" y="4827523"/>
            <a:ext cx="11029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Coinsurance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688592" y="5765291"/>
            <a:ext cx="5815583" cy="71627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499360" y="5725667"/>
            <a:ext cx="4296155" cy="8336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715389" y="5791200"/>
            <a:ext cx="5708650" cy="609600"/>
          </a:xfrm>
          <a:prstGeom prst="rect">
            <a:avLst/>
          </a:prstGeom>
          <a:solidFill>
            <a:srgbClr val="F86201"/>
          </a:solidFill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ts val="2055"/>
              </a:lnSpc>
              <a:spcBef>
                <a:spcPts val="130"/>
              </a:spcBef>
            </a:pP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Use </a:t>
            </a:r>
            <a:r>
              <a:rPr b="1" spc="-15" dirty="0">
                <a:solidFill>
                  <a:srgbClr val="FFFFFF"/>
                </a:solidFill>
                <a:latin typeface="Calibri"/>
                <a:cs typeface="Calibri"/>
              </a:rPr>
              <a:t>Anthem’s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online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Cost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&amp; Quality</a:t>
            </a:r>
            <a:r>
              <a:rPr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40" dirty="0">
                <a:solidFill>
                  <a:srgbClr val="FFFFFF"/>
                </a:solidFill>
                <a:latin typeface="Calibri"/>
                <a:cs typeface="Calibri"/>
              </a:rPr>
              <a:t>Tool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algn="ctr">
              <a:lnSpc>
                <a:spcPts val="2055"/>
              </a:lnSpc>
            </a:pP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model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your potential</a:t>
            </a:r>
            <a:r>
              <a:rPr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4" name="Title 43"/>
          <p:cNvSpPr>
            <a:spLocks noGrp="1"/>
          </p:cNvSpPr>
          <p:nvPr>
            <p:ph type="title"/>
          </p:nvPr>
        </p:nvSpPr>
        <p:spPr>
          <a:xfrm>
            <a:off x="379095" y="223273"/>
            <a:ext cx="7993760" cy="681610"/>
          </a:xfrm>
        </p:spPr>
        <p:txBody>
          <a:bodyPr>
            <a:normAutofit/>
          </a:bodyPr>
          <a:lstStyle/>
          <a:p>
            <a:r>
              <a:rPr lang="en-US" sz="26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How the Anthem HSA Works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209764" y="7633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3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spc="15" dirty="0"/>
              <a:pPr marL="38100">
                <a:lnSpc>
                  <a:spcPts val="790"/>
                </a:lnSpc>
              </a:pPr>
              <a:t>11</a:t>
            </a:fld>
            <a:endParaRPr spc="15" dirty="0"/>
          </a:p>
        </p:txBody>
      </p:sp>
      <p:sp>
        <p:nvSpPr>
          <p:cNvPr id="3" name="object 3"/>
          <p:cNvSpPr txBox="1"/>
          <p:nvPr/>
        </p:nvSpPr>
        <p:spPr>
          <a:xfrm>
            <a:off x="366775" y="1119885"/>
            <a:ext cx="8265795" cy="486854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96850" marR="5080" indent="-184785">
              <a:lnSpc>
                <a:spcPct val="90100"/>
              </a:lnSpc>
              <a:spcBef>
                <a:spcPts val="385"/>
              </a:spcBef>
              <a:buClr>
                <a:srgbClr val="C2DAE7"/>
              </a:buClr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spc="-65" dirty="0">
                <a:solidFill>
                  <a:prstClr val="black"/>
                </a:solidFill>
                <a:latin typeface="Calibri"/>
                <a:cs typeface="Calibri"/>
              </a:rPr>
              <a:t>You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may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use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HSA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400" spc="-20" dirty="0">
                <a:solidFill>
                  <a:prstClr val="black"/>
                </a:solidFill>
                <a:latin typeface="Calibri"/>
                <a:cs typeface="Calibri"/>
              </a:rPr>
              <a:t>pay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deductibles, </a:t>
            </a:r>
            <a:r>
              <a:rPr sz="2400" spc="-20" dirty="0">
                <a:solidFill>
                  <a:prstClr val="black"/>
                </a:solidFill>
                <a:latin typeface="Calibri"/>
                <a:cs typeface="Calibri"/>
              </a:rPr>
              <a:t>copays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coinsurance  </a:t>
            </a:r>
            <a:r>
              <a:rPr sz="2400" spc="-20" dirty="0">
                <a:solidFill>
                  <a:prstClr val="black"/>
                </a:solidFill>
                <a:latin typeface="Calibri"/>
                <a:cs typeface="Calibri"/>
              </a:rPr>
              <a:t>for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medical, prescription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drug, 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dental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vision 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expenses </a:t>
            </a:r>
            <a:r>
              <a:rPr sz="2400" spc="-25" dirty="0">
                <a:solidFill>
                  <a:prstClr val="black"/>
                </a:solidFill>
                <a:latin typeface="Calibri"/>
                <a:cs typeface="Calibri"/>
              </a:rPr>
              <a:t>for  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yourself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your enrolled</a:t>
            </a:r>
            <a:r>
              <a:rPr sz="2400" spc="-3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dependents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55270" indent="-243204">
              <a:spcBef>
                <a:spcPts val="1620"/>
              </a:spcBef>
              <a:buClr>
                <a:srgbClr val="C2DAE7"/>
              </a:buClr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Fulton County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will 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contribute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your</a:t>
            </a:r>
            <a:r>
              <a:rPr sz="2400" spc="-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account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94970" lvl="1" indent="-198755">
              <a:spcBef>
                <a:spcPts val="310"/>
              </a:spcBef>
              <a:buClr>
                <a:srgbClr val="C2DAE7"/>
              </a:buClr>
              <a:buFont typeface="Arial"/>
              <a:buChar char="•"/>
              <a:tabLst>
                <a:tab pos="395605" algn="l"/>
              </a:tabLst>
            </a:pP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$750*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single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94970" lvl="1" indent="-198755">
              <a:spcBef>
                <a:spcPts val="315"/>
              </a:spcBef>
              <a:buClr>
                <a:srgbClr val="C2DAE7"/>
              </a:buClr>
              <a:buFont typeface="Arial"/>
              <a:buChar char="•"/>
              <a:tabLst>
                <a:tab pos="395605" algn="l"/>
              </a:tabLst>
            </a:pP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$1,500* 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family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65430" marR="4914900" indent="-253365">
              <a:lnSpc>
                <a:spcPts val="2590"/>
              </a:lnSpc>
              <a:spcBef>
                <a:spcPts val="1935"/>
              </a:spcBef>
              <a:buClr>
                <a:srgbClr val="C2DAE7"/>
              </a:buClr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spc="-65" dirty="0">
                <a:solidFill>
                  <a:prstClr val="black"/>
                </a:solidFill>
                <a:latin typeface="Calibri"/>
                <a:cs typeface="Calibri"/>
              </a:rPr>
              <a:t>You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may </a:t>
            </a:r>
            <a:r>
              <a:rPr sz="2400" spc="-20" dirty="0">
                <a:solidFill>
                  <a:prstClr val="black"/>
                </a:solidFill>
                <a:latin typeface="Calibri"/>
                <a:cs typeface="Calibri"/>
              </a:rPr>
              <a:t>make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additional 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contributions, up</a:t>
            </a:r>
            <a:r>
              <a:rPr sz="2400" spc="-2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to: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83234" lvl="1" indent="-287020">
              <a:spcBef>
                <a:spcPts val="110"/>
              </a:spcBef>
              <a:buClr>
                <a:srgbClr val="C2DAE7"/>
              </a:buClr>
              <a:buFont typeface="Arial"/>
              <a:buChar char="•"/>
              <a:tabLst>
                <a:tab pos="483234" algn="l"/>
                <a:tab pos="483870" algn="l"/>
              </a:tabLst>
            </a:pP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$2,800* single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83234" lvl="1" indent="-287020">
              <a:spcBef>
                <a:spcPts val="145"/>
              </a:spcBef>
              <a:buClr>
                <a:srgbClr val="C2DAE7"/>
              </a:buClr>
              <a:buFont typeface="Arial"/>
              <a:buChar char="•"/>
              <a:tabLst>
                <a:tab pos="483234" algn="l"/>
                <a:tab pos="483870" algn="l"/>
              </a:tabLst>
            </a:pP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$5,600* 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family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00025" marR="5629275">
              <a:lnSpc>
                <a:spcPts val="2590"/>
              </a:lnSpc>
              <a:spcBef>
                <a:spcPts val="905"/>
              </a:spcBef>
            </a:pP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(Plus $1,000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if 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you 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are 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age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55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or</a:t>
            </a:r>
            <a:r>
              <a:rPr sz="2400" spc="-8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older)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44594" y="3048038"/>
            <a:ext cx="4594606" cy="2930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1848" y="6257035"/>
            <a:ext cx="710565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100" dirty="0">
                <a:solidFill>
                  <a:prstClr val="black"/>
                </a:solidFill>
                <a:latin typeface="Calibri"/>
                <a:cs typeface="Calibri"/>
              </a:rPr>
              <a:t>* In 2020, the IRS limits </a:t>
            </a:r>
            <a:r>
              <a:rPr sz="1100" spc="-5" dirty="0">
                <a:solidFill>
                  <a:prstClr val="black"/>
                </a:solidFill>
                <a:latin typeface="Calibri"/>
                <a:cs typeface="Calibri"/>
              </a:rPr>
              <a:t>for </a:t>
            </a:r>
            <a:r>
              <a:rPr sz="1100" dirty="0">
                <a:solidFill>
                  <a:prstClr val="black"/>
                </a:solidFill>
                <a:latin typeface="Calibri"/>
                <a:cs typeface="Calibri"/>
              </a:rPr>
              <a:t>total </a:t>
            </a:r>
            <a:r>
              <a:rPr sz="1100" spc="-5" dirty="0">
                <a:solidFill>
                  <a:prstClr val="black"/>
                </a:solidFill>
                <a:latin typeface="Calibri"/>
                <a:cs typeface="Calibri"/>
              </a:rPr>
              <a:t>annual HSA contributions </a:t>
            </a:r>
            <a:r>
              <a:rPr sz="1100" dirty="0">
                <a:solidFill>
                  <a:prstClr val="black"/>
                </a:solidFill>
                <a:latin typeface="Calibri"/>
                <a:cs typeface="Calibri"/>
              </a:rPr>
              <a:t>will </a:t>
            </a:r>
            <a:r>
              <a:rPr sz="1100" spc="-5" dirty="0">
                <a:solidFill>
                  <a:prstClr val="black"/>
                </a:solidFill>
                <a:latin typeface="Calibri"/>
                <a:cs typeface="Calibri"/>
              </a:rPr>
              <a:t>be </a:t>
            </a:r>
            <a:r>
              <a:rPr sz="1100" dirty="0">
                <a:solidFill>
                  <a:prstClr val="black"/>
                </a:solidFill>
                <a:latin typeface="Calibri"/>
                <a:cs typeface="Calibri"/>
              </a:rPr>
              <a:t>$3,550 </a:t>
            </a:r>
            <a:r>
              <a:rPr sz="1100" spc="-5" dirty="0">
                <a:solidFill>
                  <a:prstClr val="black"/>
                </a:solidFill>
                <a:latin typeface="Calibri"/>
                <a:cs typeface="Calibri"/>
              </a:rPr>
              <a:t>for single </a:t>
            </a:r>
            <a:r>
              <a:rPr sz="1100" dirty="0">
                <a:solidFill>
                  <a:prstClr val="black"/>
                </a:solidFill>
                <a:latin typeface="Calibri"/>
                <a:cs typeface="Calibri"/>
              </a:rPr>
              <a:t>coverage, and $7,100 </a:t>
            </a:r>
            <a:r>
              <a:rPr sz="1100" spc="-5" dirty="0">
                <a:solidFill>
                  <a:prstClr val="black"/>
                </a:solidFill>
                <a:latin typeface="Calibri"/>
                <a:cs typeface="Calibri"/>
              </a:rPr>
              <a:t>for family</a:t>
            </a:r>
            <a:r>
              <a:rPr sz="1100" spc="-7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prstClr val="black"/>
                </a:solidFill>
                <a:latin typeface="Calibri"/>
                <a:cs typeface="Calibri"/>
              </a:rPr>
              <a:t>coverage.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6775" y="381000"/>
            <a:ext cx="7862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Anthem HSA</a:t>
            </a:r>
            <a:endParaRPr lang="en-US" sz="2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0" y="481948"/>
            <a:ext cx="1295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52400" y="851280"/>
            <a:ext cx="8811006" cy="0"/>
          </a:xfrm>
          <a:prstGeom prst="line">
            <a:avLst/>
          </a:prstGeom>
          <a:ln w="47625" cmpd="sng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1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90"/>
              </a:lnSpc>
            </a:pPr>
            <a:r>
              <a:rPr spc="25" dirty="0">
                <a:solidFill>
                  <a:srgbClr val="D34817">
                    <a:lumMod val="50000"/>
                  </a:srgbClr>
                </a:solidFill>
              </a:rPr>
              <a:t>© </a:t>
            </a:r>
            <a:r>
              <a:rPr spc="15" dirty="0">
                <a:solidFill>
                  <a:srgbClr val="D34817">
                    <a:lumMod val="50000"/>
                  </a:srgbClr>
                </a:solidFill>
              </a:rPr>
              <a:t>Edgewood </a:t>
            </a:r>
            <a:r>
              <a:rPr spc="10" dirty="0">
                <a:solidFill>
                  <a:srgbClr val="D34817">
                    <a:lumMod val="50000"/>
                  </a:srgbClr>
                </a:solidFill>
              </a:rPr>
              <a:t>Partners Insurance Center </a:t>
            </a:r>
            <a:r>
              <a:rPr spc="5" dirty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 </a:t>
            </a:r>
            <a:r>
              <a:rPr spc="20" dirty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CA </a:t>
            </a:r>
            <a:r>
              <a:rPr spc="10" dirty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License </a:t>
            </a:r>
            <a:r>
              <a:rPr spc="15" dirty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0B29370</a:t>
            </a:r>
            <a:r>
              <a:rPr spc="105" dirty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 </a:t>
            </a:r>
            <a:r>
              <a:rPr spc="5" dirty="0">
                <a:solidFill>
                  <a:srgbClr val="D34817">
                    <a:lumMod val="50000"/>
                  </a:srgbClr>
                </a:solidFill>
                <a:latin typeface="Calibri"/>
                <a:cs typeface="Calibri"/>
              </a:rPr>
              <a:t>I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790"/>
              </a:lnSpc>
            </a:pPr>
            <a:fld id="{81D60167-4931-47E6-BA6A-407CBD079E47}" type="slidenum">
              <a:rPr spc="15" dirty="0"/>
              <a:pPr marL="38100">
                <a:lnSpc>
                  <a:spcPts val="790"/>
                </a:lnSpc>
              </a:pPr>
              <a:t>12</a:t>
            </a:fld>
            <a:endParaRPr spc="15" dirty="0"/>
          </a:p>
        </p:txBody>
      </p:sp>
      <p:sp>
        <p:nvSpPr>
          <p:cNvPr id="9" name="TextBox 8"/>
          <p:cNvSpPr txBox="1"/>
          <p:nvPr/>
        </p:nvSpPr>
        <p:spPr>
          <a:xfrm>
            <a:off x="366775" y="381000"/>
            <a:ext cx="7862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Anthem HSA</a:t>
            </a:r>
            <a:endParaRPr lang="en-US" sz="2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0" y="481948"/>
            <a:ext cx="1295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52400" y="851280"/>
            <a:ext cx="8811006" cy="0"/>
          </a:xfrm>
          <a:prstGeom prst="line">
            <a:avLst/>
          </a:prstGeom>
          <a:ln w="47625" cmpd="sng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ject 3"/>
          <p:cNvSpPr txBox="1"/>
          <p:nvPr/>
        </p:nvSpPr>
        <p:spPr>
          <a:xfrm>
            <a:off x="230124" y="1196549"/>
            <a:ext cx="6856476" cy="4321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185420" algn="l"/>
              </a:tabLst>
            </a:pPr>
            <a:r>
              <a:rPr sz="1400" spc="-45" dirty="0">
                <a:solidFill>
                  <a:srgbClr val="0085C5"/>
                </a:solidFill>
                <a:latin typeface="Arial"/>
                <a:cs typeface="Arial"/>
              </a:rPr>
              <a:t>You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can contribute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tax-free to the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health savings account, up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a certain amount each </a:t>
            </a:r>
            <a:r>
              <a:rPr sz="1400" spc="-20" dirty="0">
                <a:solidFill>
                  <a:srgbClr val="0085C5"/>
                </a:solidFill>
                <a:latin typeface="Arial"/>
                <a:cs typeface="Arial"/>
              </a:rPr>
              <a:t>year.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county </a:t>
            </a:r>
            <a:r>
              <a:rPr sz="1400" spc="-10" dirty="0" smtClean="0">
                <a:solidFill>
                  <a:srgbClr val="0085C5"/>
                </a:solidFill>
                <a:latin typeface="Arial"/>
                <a:cs typeface="Arial"/>
              </a:rPr>
              <a:t>will</a:t>
            </a:r>
            <a:r>
              <a:rPr lang="en-US" sz="1400" spc="-10" dirty="0" smtClean="0">
                <a:solidFill>
                  <a:srgbClr val="0085C5"/>
                </a:solidFill>
                <a:latin typeface="Arial"/>
                <a:cs typeface="Arial"/>
              </a:rPr>
              <a:t> also</a:t>
            </a:r>
            <a:r>
              <a:rPr sz="1400" spc="-10" dirty="0" smtClean="0">
                <a:solidFill>
                  <a:srgbClr val="0085C5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contribute </a:t>
            </a:r>
            <a:r>
              <a:rPr sz="1400" dirty="0" smtClean="0">
                <a:solidFill>
                  <a:srgbClr val="0085C5"/>
                </a:solidFill>
                <a:latin typeface="Arial"/>
                <a:cs typeface="Arial"/>
              </a:rPr>
              <a:t>to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the </a:t>
            </a:r>
            <a:r>
              <a:rPr sz="1400" spc="-5" dirty="0" smtClean="0">
                <a:solidFill>
                  <a:srgbClr val="0085C5"/>
                </a:solidFill>
                <a:latin typeface="Arial"/>
                <a:cs typeface="Arial"/>
              </a:rPr>
              <a:t>account</a:t>
            </a:r>
            <a:r>
              <a:rPr lang="en-US" sz="1400" spc="-5" dirty="0" smtClean="0">
                <a:solidFill>
                  <a:srgbClr val="0085C5"/>
                </a:solidFill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har char=""/>
            </a:pPr>
            <a:endParaRPr sz="1400" dirty="0">
              <a:latin typeface="Arial"/>
              <a:cs typeface="Arial"/>
            </a:endParaRPr>
          </a:p>
          <a:p>
            <a:pPr marL="184785" indent="-172720">
              <a:lnSpc>
                <a:spcPct val="100000"/>
              </a:lnSpc>
              <a:buFont typeface="Wingdings"/>
              <a:buChar char=""/>
              <a:tabLst>
                <a:tab pos="185420" algn="l"/>
              </a:tabLst>
            </a:pPr>
            <a:r>
              <a:rPr sz="1400" spc="-45" dirty="0" smtClean="0">
                <a:latin typeface="Arial"/>
                <a:cs typeface="Arial"/>
              </a:rPr>
              <a:t>You</a:t>
            </a:r>
            <a:r>
              <a:rPr lang="en-US" sz="1400" spc="-45" dirty="0" smtClean="0">
                <a:latin typeface="Arial"/>
                <a:cs typeface="Arial"/>
              </a:rPr>
              <a:t>r health savings account funds will be loaded to </a:t>
            </a:r>
            <a:r>
              <a:rPr sz="1400" spc="-5" dirty="0" smtClean="0">
                <a:latin typeface="Arial"/>
                <a:cs typeface="Arial"/>
              </a:rPr>
              <a:t>a </a:t>
            </a:r>
            <a:r>
              <a:rPr sz="1400" dirty="0">
                <a:latin typeface="Arial"/>
                <a:cs typeface="Arial"/>
              </a:rPr>
              <a:t>debit </a:t>
            </a:r>
            <a:r>
              <a:rPr sz="1400" spc="-5" dirty="0">
                <a:latin typeface="Arial"/>
                <a:cs typeface="Arial"/>
              </a:rPr>
              <a:t>card </a:t>
            </a:r>
            <a:r>
              <a:rPr lang="en-US" sz="1400" spc="-5" dirty="0" smtClean="0">
                <a:latin typeface="Arial"/>
                <a:cs typeface="Arial"/>
              </a:rPr>
              <a:t>that you will receive </a:t>
            </a:r>
            <a:r>
              <a:rPr sz="1400" spc="-5" dirty="0" smtClean="0">
                <a:latin typeface="Arial"/>
                <a:cs typeface="Arial"/>
              </a:rPr>
              <a:t>by </a:t>
            </a:r>
            <a:r>
              <a:rPr sz="1400" dirty="0">
                <a:latin typeface="Arial"/>
                <a:cs typeface="Arial"/>
              </a:rPr>
              <a:t>mail to pay for </a:t>
            </a:r>
            <a:r>
              <a:rPr sz="1400" spc="-5" dirty="0">
                <a:latin typeface="Arial"/>
                <a:cs typeface="Arial"/>
              </a:rPr>
              <a:t>things such as </a:t>
            </a:r>
            <a:r>
              <a:rPr sz="1400" dirty="0">
                <a:latin typeface="Arial"/>
                <a:cs typeface="Arial"/>
              </a:rPr>
              <a:t>doctor </a:t>
            </a:r>
            <a:r>
              <a:rPr sz="1400" spc="-5" dirty="0">
                <a:latin typeface="Arial"/>
                <a:cs typeface="Arial"/>
              </a:rPr>
              <a:t>visits and prescription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5" dirty="0" smtClean="0">
                <a:latin typeface="Arial"/>
                <a:cs typeface="Arial"/>
              </a:rPr>
              <a:t>drugs</a:t>
            </a:r>
            <a:r>
              <a:rPr lang="en-US" sz="1400" spc="-5" dirty="0" smtClean="0"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har char=""/>
            </a:pPr>
            <a:endParaRPr sz="1400" dirty="0">
              <a:latin typeface="Arial"/>
              <a:cs typeface="Arial"/>
            </a:endParaRPr>
          </a:p>
          <a:p>
            <a:pPr marL="184785" marR="106045" indent="-172720">
              <a:lnSpc>
                <a:spcPct val="100000"/>
              </a:lnSpc>
              <a:buFont typeface="Wingdings"/>
              <a:buChar char=""/>
              <a:tabLst>
                <a:tab pos="185420" algn="l"/>
              </a:tabLst>
            </a:pP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If there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is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money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in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the HSA, </a:t>
            </a:r>
            <a:r>
              <a:rPr sz="1400" spc="-10" dirty="0">
                <a:solidFill>
                  <a:srgbClr val="0085C5"/>
                </a:solidFill>
                <a:latin typeface="Arial"/>
                <a:cs typeface="Arial"/>
              </a:rPr>
              <a:t>you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can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use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it to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pay </a:t>
            </a:r>
            <a:r>
              <a:rPr sz="1400" spc="5" dirty="0">
                <a:solidFill>
                  <a:srgbClr val="0085C5"/>
                </a:solidFill>
                <a:latin typeface="Arial"/>
                <a:cs typeface="Arial"/>
              </a:rPr>
              <a:t>for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health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care costs. If there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is not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money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in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the account, </a:t>
            </a:r>
            <a:r>
              <a:rPr sz="1400" spc="-10" dirty="0">
                <a:solidFill>
                  <a:srgbClr val="0085C5"/>
                </a:solidFill>
                <a:latin typeface="Arial"/>
                <a:cs typeface="Arial"/>
              </a:rPr>
              <a:t>you will 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have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pay the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cost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out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of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pocket until </a:t>
            </a:r>
            <a:r>
              <a:rPr lang="en-US" sz="1400" dirty="0" smtClean="0">
                <a:solidFill>
                  <a:srgbClr val="0085C5"/>
                </a:solidFill>
                <a:latin typeface="Arial"/>
                <a:cs typeface="Arial"/>
              </a:rPr>
              <a:t>you</a:t>
            </a:r>
            <a:r>
              <a:rPr sz="1400" dirty="0" smtClean="0">
                <a:solidFill>
                  <a:srgbClr val="0085C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meet the</a:t>
            </a:r>
            <a:r>
              <a:rPr sz="1400" spc="-125" dirty="0">
                <a:solidFill>
                  <a:srgbClr val="0085C5"/>
                </a:solidFill>
                <a:latin typeface="Arial"/>
                <a:cs typeface="Arial"/>
              </a:rPr>
              <a:t> </a:t>
            </a:r>
            <a:r>
              <a:rPr sz="1400" spc="-5" dirty="0" smtClean="0">
                <a:solidFill>
                  <a:srgbClr val="0085C5"/>
                </a:solidFill>
                <a:latin typeface="Arial"/>
                <a:cs typeface="Arial"/>
              </a:rPr>
              <a:t>deductible</a:t>
            </a:r>
            <a:r>
              <a:rPr lang="en-US" sz="1400" spc="-5" dirty="0" smtClean="0">
                <a:solidFill>
                  <a:srgbClr val="0085C5"/>
                </a:solidFill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har char=""/>
            </a:pPr>
            <a:endParaRPr sz="1400" dirty="0">
              <a:latin typeface="Arial"/>
              <a:cs typeface="Arial"/>
            </a:endParaRPr>
          </a:p>
          <a:p>
            <a:pPr marL="184785" marR="146050" indent="-172720">
              <a:lnSpc>
                <a:spcPct val="100000"/>
              </a:lnSpc>
              <a:buFont typeface="Wingdings"/>
              <a:buChar char=""/>
              <a:tabLst>
                <a:tab pos="185420" algn="l"/>
              </a:tabLst>
            </a:pPr>
            <a:r>
              <a:rPr sz="1400" spc="-5" dirty="0">
                <a:latin typeface="Arial"/>
                <a:cs typeface="Arial"/>
              </a:rPr>
              <a:t>Any </a:t>
            </a:r>
            <a:r>
              <a:rPr sz="1400" dirty="0">
                <a:latin typeface="Arial"/>
                <a:cs typeface="Arial"/>
              </a:rPr>
              <a:t>funds left </a:t>
            </a:r>
            <a:r>
              <a:rPr sz="1400" spc="-5" dirty="0">
                <a:latin typeface="Arial"/>
                <a:cs typeface="Arial"/>
              </a:rPr>
              <a:t>in </a:t>
            </a:r>
            <a:r>
              <a:rPr sz="1400" dirty="0">
                <a:latin typeface="Arial"/>
                <a:cs typeface="Arial"/>
              </a:rPr>
              <a:t>the </a:t>
            </a:r>
            <a:r>
              <a:rPr sz="1400" spc="-5" dirty="0">
                <a:latin typeface="Arial"/>
                <a:cs typeface="Arial"/>
              </a:rPr>
              <a:t>account </a:t>
            </a:r>
            <a:r>
              <a:rPr sz="1400" dirty="0">
                <a:latin typeface="Arial"/>
                <a:cs typeface="Arial"/>
              </a:rPr>
              <a:t>from </a:t>
            </a:r>
            <a:r>
              <a:rPr sz="1400" spc="-5" dirty="0">
                <a:latin typeface="Arial"/>
                <a:cs typeface="Arial"/>
              </a:rPr>
              <a:t>year </a:t>
            </a:r>
            <a:r>
              <a:rPr sz="1400" dirty="0">
                <a:latin typeface="Arial"/>
                <a:cs typeface="Arial"/>
              </a:rPr>
              <a:t>to </a:t>
            </a:r>
            <a:r>
              <a:rPr sz="1400" spc="-5" dirty="0">
                <a:latin typeface="Arial"/>
                <a:cs typeface="Arial"/>
              </a:rPr>
              <a:t>year can be carried over </a:t>
            </a:r>
            <a:r>
              <a:rPr sz="1400" dirty="0">
                <a:latin typeface="Arial"/>
                <a:cs typeface="Arial"/>
              </a:rPr>
              <a:t>and remain </a:t>
            </a:r>
            <a:r>
              <a:rPr sz="1400" spc="-5" dirty="0">
                <a:latin typeface="Arial"/>
                <a:cs typeface="Arial"/>
              </a:rPr>
              <a:t>with the </a:t>
            </a:r>
            <a:r>
              <a:rPr sz="1400" spc="-5" dirty="0" smtClean="0">
                <a:latin typeface="Arial"/>
                <a:cs typeface="Arial"/>
              </a:rPr>
              <a:t>employee</a:t>
            </a:r>
            <a:r>
              <a:rPr lang="en-US" sz="1400" spc="-5" dirty="0" smtClean="0">
                <a:latin typeface="Arial"/>
                <a:cs typeface="Arial"/>
              </a:rPr>
              <a:t>,</a:t>
            </a:r>
            <a:r>
              <a:rPr sz="1400" spc="-5" dirty="0" smtClean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who </a:t>
            </a:r>
            <a:r>
              <a:rPr sz="1400" spc="-5" dirty="0">
                <a:latin typeface="Arial"/>
                <a:cs typeface="Arial"/>
              </a:rPr>
              <a:t>owns </a:t>
            </a:r>
            <a:r>
              <a:rPr sz="1400" dirty="0">
                <a:latin typeface="Arial"/>
                <a:cs typeface="Arial"/>
              </a:rPr>
              <a:t>them. If  </a:t>
            </a:r>
            <a:r>
              <a:rPr sz="1400" spc="-10" dirty="0">
                <a:latin typeface="Arial"/>
                <a:cs typeface="Arial"/>
              </a:rPr>
              <a:t>you </a:t>
            </a:r>
            <a:r>
              <a:rPr sz="1400" spc="-5" dirty="0">
                <a:latin typeface="Arial"/>
                <a:cs typeface="Arial"/>
              </a:rPr>
              <a:t>leave </a:t>
            </a:r>
            <a:r>
              <a:rPr sz="1400" dirty="0">
                <a:latin typeface="Arial"/>
                <a:cs typeface="Arial"/>
              </a:rPr>
              <a:t>the </a:t>
            </a:r>
            <a:r>
              <a:rPr sz="1400" spc="-5" dirty="0">
                <a:latin typeface="Arial"/>
                <a:cs typeface="Arial"/>
              </a:rPr>
              <a:t>county or change health plans, </a:t>
            </a:r>
            <a:r>
              <a:rPr sz="1400" dirty="0">
                <a:latin typeface="Arial"/>
                <a:cs typeface="Arial"/>
              </a:rPr>
              <a:t>remaining funds </a:t>
            </a:r>
            <a:r>
              <a:rPr sz="1400" spc="-5" dirty="0">
                <a:latin typeface="Arial"/>
                <a:cs typeface="Arial"/>
              </a:rPr>
              <a:t>can be </a:t>
            </a:r>
            <a:r>
              <a:rPr sz="1400" dirty="0">
                <a:latin typeface="Arial"/>
                <a:cs typeface="Arial"/>
              </a:rPr>
              <a:t>taken </a:t>
            </a:r>
            <a:r>
              <a:rPr sz="1400" spc="-5" dirty="0">
                <a:latin typeface="Arial"/>
                <a:cs typeface="Arial"/>
              </a:rPr>
              <a:t>with</a:t>
            </a:r>
            <a:r>
              <a:rPr sz="1400" spc="-19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you.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har char=""/>
            </a:pPr>
            <a:endParaRPr sz="1400" dirty="0">
              <a:latin typeface="Arial"/>
              <a:cs typeface="Arial"/>
            </a:endParaRPr>
          </a:p>
          <a:p>
            <a:pPr marL="184785" marR="66675" indent="-172720">
              <a:lnSpc>
                <a:spcPct val="100000"/>
              </a:lnSpc>
              <a:buFont typeface="Wingdings"/>
              <a:buChar char=""/>
              <a:tabLst>
                <a:tab pos="185420" algn="l"/>
              </a:tabLst>
            </a:pP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HSA is in your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name and </a:t>
            </a:r>
            <a:r>
              <a:rPr sz="1400" spc="-10" dirty="0">
                <a:solidFill>
                  <a:srgbClr val="0085C5"/>
                </a:solidFill>
                <a:latin typeface="Arial"/>
                <a:cs typeface="Arial"/>
              </a:rPr>
              <a:t>it’s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your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account, funds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can be used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for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qualified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medical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expenses until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funds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are  exhausted.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If </a:t>
            </a:r>
            <a:r>
              <a:rPr sz="1400" spc="-10" dirty="0">
                <a:solidFill>
                  <a:srgbClr val="0085C5"/>
                </a:solidFill>
                <a:latin typeface="Arial"/>
                <a:cs typeface="Arial"/>
              </a:rPr>
              <a:t>you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do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not elect a qualified high-deductible health plan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for </a:t>
            </a:r>
            <a:r>
              <a:rPr sz="1400" spc="-5" dirty="0" smtClean="0">
                <a:solidFill>
                  <a:srgbClr val="0085C5"/>
                </a:solidFill>
                <a:latin typeface="Arial"/>
                <a:cs typeface="Arial"/>
              </a:rPr>
              <a:t>202</a:t>
            </a:r>
            <a:r>
              <a:rPr lang="en-US" sz="1400" spc="-5" dirty="0" smtClean="0">
                <a:solidFill>
                  <a:srgbClr val="0085C5"/>
                </a:solidFill>
                <a:latin typeface="Arial"/>
                <a:cs typeface="Arial"/>
              </a:rPr>
              <a:t>1</a:t>
            </a:r>
            <a:r>
              <a:rPr sz="1400" spc="-5" dirty="0" smtClean="0">
                <a:solidFill>
                  <a:srgbClr val="0085C5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or move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Medicare, </a:t>
            </a:r>
            <a:r>
              <a:rPr sz="1400" spc="-10" dirty="0">
                <a:solidFill>
                  <a:srgbClr val="0085C5"/>
                </a:solidFill>
                <a:latin typeface="Arial"/>
                <a:cs typeface="Arial"/>
              </a:rPr>
              <a:t>you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can still </a:t>
            </a:r>
            <a:r>
              <a:rPr sz="1400" dirty="0" smtClean="0">
                <a:solidFill>
                  <a:srgbClr val="0085C5"/>
                </a:solidFill>
                <a:latin typeface="Arial"/>
                <a:cs typeface="Arial"/>
              </a:rPr>
              <a:t>use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your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HSA money to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pay </a:t>
            </a:r>
            <a:r>
              <a:rPr sz="1400" spc="5" dirty="0">
                <a:solidFill>
                  <a:srgbClr val="0085C5"/>
                </a:solidFill>
                <a:latin typeface="Arial"/>
                <a:cs typeface="Arial"/>
              </a:rPr>
              <a:t>for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copays and qualified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medical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expenses. </a:t>
            </a:r>
            <a:r>
              <a:rPr sz="1400" spc="-15" dirty="0">
                <a:solidFill>
                  <a:srgbClr val="0085C5"/>
                </a:solidFill>
                <a:latin typeface="Arial"/>
                <a:cs typeface="Arial"/>
              </a:rPr>
              <a:t>However,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you won’t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be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able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to continue to make 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contributions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your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HSA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unless </a:t>
            </a:r>
            <a:r>
              <a:rPr sz="1400" spc="-10" dirty="0">
                <a:solidFill>
                  <a:srgbClr val="0085C5"/>
                </a:solidFill>
                <a:latin typeface="Arial"/>
                <a:cs typeface="Arial"/>
              </a:rPr>
              <a:t>you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continue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0085C5"/>
                </a:solidFill>
                <a:latin typeface="Arial"/>
                <a:cs typeface="Arial"/>
              </a:rPr>
              <a:t>participate in an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HSA-compatible</a:t>
            </a:r>
            <a:r>
              <a:rPr sz="1400" spc="-215" dirty="0">
                <a:solidFill>
                  <a:srgbClr val="0085C5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85C5"/>
                </a:solidFill>
                <a:latin typeface="Arial"/>
                <a:cs typeface="Arial"/>
              </a:rPr>
              <a:t>plan.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348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584" y="374650"/>
            <a:ext cx="316484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/>
              <a:t>Dental </a:t>
            </a:r>
            <a:r>
              <a:rPr sz="2600" spc="-5" dirty="0"/>
              <a:t>Plan</a:t>
            </a:r>
            <a:r>
              <a:rPr sz="2600" spc="-80" dirty="0"/>
              <a:t> </a:t>
            </a:r>
            <a:r>
              <a:rPr sz="2600" dirty="0"/>
              <a:t>Options</a:t>
            </a:r>
            <a:endParaRPr sz="2600"/>
          </a:p>
        </p:txBody>
      </p:sp>
      <p:sp>
        <p:nvSpPr>
          <p:cNvPr id="3" name="object 3"/>
          <p:cNvSpPr txBox="1"/>
          <p:nvPr/>
        </p:nvSpPr>
        <p:spPr>
          <a:xfrm>
            <a:off x="145795" y="906591"/>
            <a:ext cx="5041900" cy="519366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234950" indent="-222250">
              <a:lnSpc>
                <a:spcPct val="100000"/>
              </a:lnSpc>
              <a:spcBef>
                <a:spcPts val="645"/>
              </a:spcBef>
              <a:buSzPct val="95454"/>
              <a:buFont typeface="Wingdings"/>
              <a:buChar char=""/>
              <a:tabLst>
                <a:tab pos="235585" algn="l"/>
              </a:tabLst>
            </a:pPr>
            <a:r>
              <a:rPr sz="2200" b="1" spc="-5" dirty="0">
                <a:solidFill>
                  <a:srgbClr val="0063BB"/>
                </a:solidFill>
                <a:latin typeface="Arial"/>
                <a:cs typeface="Arial"/>
              </a:rPr>
              <a:t>Dental</a:t>
            </a:r>
            <a:r>
              <a:rPr sz="2200" b="1" spc="-80" dirty="0">
                <a:solidFill>
                  <a:srgbClr val="0063BB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0063BB"/>
                </a:solidFill>
                <a:latin typeface="Arial"/>
                <a:cs typeface="Arial"/>
              </a:rPr>
              <a:t>HMO</a:t>
            </a:r>
            <a:endParaRPr sz="2200">
              <a:latin typeface="Arial"/>
              <a:cs typeface="Arial"/>
            </a:endParaRPr>
          </a:p>
          <a:p>
            <a:pPr marL="408940" marR="472440" lvl="1" indent="-184785">
              <a:lnSpc>
                <a:spcPct val="89700"/>
              </a:lnSpc>
              <a:spcBef>
                <a:spcPts val="595"/>
              </a:spcBef>
              <a:buClr>
                <a:srgbClr val="0063BB"/>
              </a:buClr>
              <a:buFont typeface="Symbol"/>
              <a:buChar char=""/>
              <a:tabLst>
                <a:tab pos="407670" algn="l"/>
              </a:tabLst>
            </a:pPr>
            <a:r>
              <a:rPr sz="1600" spc="-5" dirty="0">
                <a:latin typeface="Arial"/>
                <a:cs typeface="Arial"/>
              </a:rPr>
              <a:t>Dental plan </a:t>
            </a:r>
            <a:r>
              <a:rPr sz="1600" dirty="0">
                <a:latin typeface="Arial"/>
                <a:cs typeface="Arial"/>
              </a:rPr>
              <a:t>that </a:t>
            </a:r>
            <a:r>
              <a:rPr sz="1600" spc="-5" dirty="0">
                <a:latin typeface="Arial"/>
                <a:cs typeface="Arial"/>
              </a:rPr>
              <a:t>requires </a:t>
            </a:r>
            <a:r>
              <a:rPr sz="1600" spc="-15" dirty="0">
                <a:latin typeface="Arial"/>
                <a:cs typeface="Arial"/>
              </a:rPr>
              <a:t>you </a:t>
            </a:r>
            <a:r>
              <a:rPr sz="1600" spc="-5" dirty="0">
                <a:latin typeface="Arial"/>
                <a:cs typeface="Arial"/>
              </a:rPr>
              <a:t>to see network  </a:t>
            </a:r>
            <a:r>
              <a:rPr sz="1600" dirty="0">
                <a:latin typeface="Arial"/>
                <a:cs typeface="Arial"/>
              </a:rPr>
              <a:t>dentists; </a:t>
            </a:r>
            <a:r>
              <a:rPr sz="1600" spc="-5" dirty="0">
                <a:latin typeface="Arial"/>
                <a:cs typeface="Arial"/>
              </a:rPr>
              <a:t>otherwise, no benefits </a:t>
            </a:r>
            <a:r>
              <a:rPr sz="1600" dirty="0">
                <a:latin typeface="Arial"/>
                <a:cs typeface="Arial"/>
              </a:rPr>
              <a:t>paid </a:t>
            </a:r>
            <a:r>
              <a:rPr sz="1600" spc="-5" dirty="0">
                <a:latin typeface="Arial"/>
                <a:cs typeface="Arial"/>
              </a:rPr>
              <a:t>except</a:t>
            </a:r>
            <a:r>
              <a:rPr sz="1600" spc="-2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for  </a:t>
            </a:r>
            <a:r>
              <a:rPr sz="1600" spc="-5" dirty="0">
                <a:latin typeface="Arial"/>
                <a:cs typeface="Arial"/>
              </a:rPr>
              <a:t>emergencies</a:t>
            </a:r>
            <a:endParaRPr sz="1600">
              <a:latin typeface="Arial"/>
              <a:cs typeface="Arial"/>
            </a:endParaRPr>
          </a:p>
          <a:p>
            <a:pPr marL="407034" lvl="1" indent="-182880">
              <a:lnSpc>
                <a:spcPct val="100000"/>
              </a:lnSpc>
              <a:spcBef>
                <a:spcPts val="400"/>
              </a:spcBef>
              <a:buClr>
                <a:srgbClr val="0063BB"/>
              </a:buClr>
              <a:buFont typeface="Symbol"/>
              <a:buChar char=""/>
              <a:tabLst>
                <a:tab pos="407670" algn="l"/>
              </a:tabLst>
            </a:pPr>
            <a:r>
              <a:rPr sz="1600" spc="-5" dirty="0">
                <a:latin typeface="Arial"/>
                <a:cs typeface="Arial"/>
              </a:rPr>
              <a:t>Offered </a:t>
            </a:r>
            <a:r>
              <a:rPr sz="1600" dirty="0">
                <a:latin typeface="Arial"/>
                <a:cs typeface="Arial"/>
              </a:rPr>
              <a:t>through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Aetna</a:t>
            </a:r>
            <a:endParaRPr sz="1600">
              <a:latin typeface="Arial"/>
              <a:cs typeface="Arial"/>
            </a:endParaRPr>
          </a:p>
          <a:p>
            <a:pPr marL="408940" marR="800735" lvl="1" indent="-184785">
              <a:lnSpc>
                <a:spcPts val="1730"/>
              </a:lnSpc>
              <a:spcBef>
                <a:spcPts val="625"/>
              </a:spcBef>
              <a:buClr>
                <a:srgbClr val="0063BB"/>
              </a:buClr>
              <a:buFont typeface="Symbol"/>
              <a:buChar char=""/>
              <a:tabLst>
                <a:tab pos="407670" algn="l"/>
              </a:tabLst>
            </a:pP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Must select a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Primary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Care Dentist</a:t>
            </a:r>
            <a:r>
              <a:rPr sz="1600" b="1" spc="-1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30" dirty="0">
                <a:solidFill>
                  <a:srgbClr val="FF0000"/>
                </a:solidFill>
                <a:latin typeface="Arial"/>
                <a:cs typeface="Arial"/>
              </a:rPr>
              <a:t>prior  </a:t>
            </a:r>
            <a:r>
              <a:rPr sz="1600" b="1" spc="-25" dirty="0">
                <a:solidFill>
                  <a:srgbClr val="FF0000"/>
                </a:solidFill>
                <a:latin typeface="Arial"/>
                <a:cs typeface="Arial"/>
              </a:rPr>
              <a:t>to </a:t>
            </a:r>
            <a:r>
              <a:rPr sz="1600" b="1" spc="-35" dirty="0">
                <a:solidFill>
                  <a:srgbClr val="FF0000"/>
                </a:solidFill>
                <a:latin typeface="Arial"/>
                <a:cs typeface="Arial"/>
              </a:rPr>
              <a:t>receiving</a:t>
            </a:r>
            <a:r>
              <a:rPr sz="1600" b="1" spc="-1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35" dirty="0">
                <a:solidFill>
                  <a:srgbClr val="FF0000"/>
                </a:solidFill>
                <a:latin typeface="Arial"/>
                <a:cs typeface="Arial"/>
              </a:rPr>
              <a:t>care</a:t>
            </a:r>
            <a:endParaRPr sz="1600">
              <a:latin typeface="Arial"/>
              <a:cs typeface="Arial"/>
            </a:endParaRPr>
          </a:p>
          <a:p>
            <a:pPr marL="234950" indent="-222250">
              <a:lnSpc>
                <a:spcPct val="100000"/>
              </a:lnSpc>
              <a:spcBef>
                <a:spcPts val="1375"/>
              </a:spcBef>
              <a:buSzPct val="95454"/>
              <a:buFont typeface="Wingdings"/>
              <a:buChar char=""/>
              <a:tabLst>
                <a:tab pos="235585" algn="l"/>
              </a:tabLst>
            </a:pPr>
            <a:r>
              <a:rPr sz="2200" b="1" spc="-5" dirty="0">
                <a:solidFill>
                  <a:srgbClr val="0063BB"/>
                </a:solidFill>
                <a:latin typeface="Arial"/>
                <a:cs typeface="Arial"/>
              </a:rPr>
              <a:t>Comprehensive </a:t>
            </a:r>
            <a:r>
              <a:rPr sz="2200" b="1" dirty="0">
                <a:solidFill>
                  <a:srgbClr val="0063BB"/>
                </a:solidFill>
                <a:latin typeface="Arial"/>
                <a:cs typeface="Arial"/>
              </a:rPr>
              <a:t>Dental</a:t>
            </a:r>
            <a:r>
              <a:rPr sz="2200" b="1" spc="-190" dirty="0">
                <a:solidFill>
                  <a:srgbClr val="0063BB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0063BB"/>
                </a:solidFill>
                <a:latin typeface="Arial"/>
                <a:cs typeface="Arial"/>
              </a:rPr>
              <a:t>PPO</a:t>
            </a:r>
            <a:endParaRPr sz="2200">
              <a:latin typeface="Arial"/>
              <a:cs typeface="Arial"/>
            </a:endParaRPr>
          </a:p>
          <a:p>
            <a:pPr marL="408940" marR="118110" lvl="1" indent="-184785">
              <a:lnSpc>
                <a:spcPct val="90300"/>
              </a:lnSpc>
              <a:spcBef>
                <a:spcPts val="620"/>
              </a:spcBef>
              <a:buClr>
                <a:srgbClr val="0063BB"/>
              </a:buClr>
              <a:buFont typeface="Symbol"/>
              <a:buChar char=""/>
              <a:tabLst>
                <a:tab pos="407670" algn="l"/>
              </a:tabLst>
            </a:pPr>
            <a:r>
              <a:rPr sz="1600" spc="-5" dirty="0">
                <a:latin typeface="Arial"/>
                <a:cs typeface="Arial"/>
              </a:rPr>
              <a:t>Dental plan </a:t>
            </a:r>
            <a:r>
              <a:rPr sz="1600" dirty="0">
                <a:latin typeface="Arial"/>
                <a:cs typeface="Arial"/>
              </a:rPr>
              <a:t>that </a:t>
            </a:r>
            <a:r>
              <a:rPr sz="1600" spc="-5" dirty="0">
                <a:latin typeface="Arial"/>
                <a:cs typeface="Arial"/>
              </a:rPr>
              <a:t>lets </a:t>
            </a:r>
            <a:r>
              <a:rPr sz="1600" spc="-20" dirty="0">
                <a:latin typeface="Arial"/>
                <a:cs typeface="Arial"/>
              </a:rPr>
              <a:t>you </a:t>
            </a:r>
            <a:r>
              <a:rPr sz="1600" dirty="0">
                <a:latin typeface="Arial"/>
                <a:cs typeface="Arial"/>
              </a:rPr>
              <a:t>choose </a:t>
            </a:r>
            <a:r>
              <a:rPr sz="1600" spc="-5" dirty="0">
                <a:latin typeface="Arial"/>
                <a:cs typeface="Arial"/>
              </a:rPr>
              <a:t>in-network or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out-  </a:t>
            </a:r>
            <a:r>
              <a:rPr sz="1600" spc="-5" dirty="0">
                <a:latin typeface="Arial"/>
                <a:cs typeface="Arial"/>
              </a:rPr>
              <a:t>of-network providers and covers a </a:t>
            </a:r>
            <a:r>
              <a:rPr sz="1600" spc="-10" dirty="0">
                <a:latin typeface="Arial"/>
                <a:cs typeface="Arial"/>
              </a:rPr>
              <a:t>wide </a:t>
            </a:r>
            <a:r>
              <a:rPr sz="1600" spc="-5" dirty="0">
                <a:latin typeface="Arial"/>
                <a:cs typeface="Arial"/>
              </a:rPr>
              <a:t>range of  dental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expenses</a:t>
            </a:r>
            <a:endParaRPr sz="1600">
              <a:latin typeface="Arial"/>
              <a:cs typeface="Arial"/>
            </a:endParaRPr>
          </a:p>
          <a:p>
            <a:pPr marL="407034" lvl="1" indent="-182880">
              <a:lnSpc>
                <a:spcPct val="100000"/>
              </a:lnSpc>
              <a:spcBef>
                <a:spcPts val="360"/>
              </a:spcBef>
              <a:buClr>
                <a:srgbClr val="0063BB"/>
              </a:buClr>
              <a:buFont typeface="Symbol"/>
              <a:buChar char=""/>
              <a:tabLst>
                <a:tab pos="407670" algn="l"/>
              </a:tabLst>
            </a:pPr>
            <a:r>
              <a:rPr sz="1600" spc="-5" dirty="0">
                <a:latin typeface="Arial"/>
                <a:cs typeface="Arial"/>
              </a:rPr>
              <a:t>Offered </a:t>
            </a:r>
            <a:r>
              <a:rPr sz="1600" dirty="0">
                <a:latin typeface="Arial"/>
                <a:cs typeface="Arial"/>
              </a:rPr>
              <a:t>through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Aetna</a:t>
            </a:r>
            <a:endParaRPr sz="1600">
              <a:latin typeface="Arial"/>
              <a:cs typeface="Arial"/>
            </a:endParaRPr>
          </a:p>
          <a:p>
            <a:pPr marL="417830" marR="36830" lvl="1" indent="-193675">
              <a:lnSpc>
                <a:spcPts val="1730"/>
              </a:lnSpc>
              <a:spcBef>
                <a:spcPts val="600"/>
              </a:spcBef>
              <a:buClr>
                <a:srgbClr val="0063BB"/>
              </a:buClr>
              <a:buFont typeface="Symbol"/>
              <a:buChar char=""/>
              <a:tabLst>
                <a:tab pos="407670" algn="l"/>
              </a:tabLst>
            </a:pPr>
            <a:r>
              <a:rPr sz="1600" spc="-5" dirty="0">
                <a:latin typeface="Arial"/>
                <a:cs typeface="Arial"/>
              </a:rPr>
              <a:t>If </a:t>
            </a:r>
            <a:r>
              <a:rPr sz="1600" spc="-15" dirty="0">
                <a:latin typeface="Arial"/>
                <a:cs typeface="Arial"/>
              </a:rPr>
              <a:t>you </a:t>
            </a:r>
            <a:r>
              <a:rPr sz="1600" spc="-5" dirty="0">
                <a:latin typeface="Arial"/>
                <a:cs typeface="Arial"/>
              </a:rPr>
              <a:t>go in-network, </a:t>
            </a:r>
            <a:r>
              <a:rPr sz="1600" spc="-15" dirty="0">
                <a:latin typeface="Arial"/>
                <a:cs typeface="Arial"/>
              </a:rPr>
              <a:t>you </a:t>
            </a:r>
            <a:r>
              <a:rPr sz="1600" spc="-5" dirty="0">
                <a:latin typeface="Arial"/>
                <a:cs typeface="Arial"/>
              </a:rPr>
              <a:t>do </a:t>
            </a:r>
            <a:r>
              <a:rPr sz="1600" dirty="0">
                <a:latin typeface="Arial"/>
                <a:cs typeface="Arial"/>
              </a:rPr>
              <a:t>not </a:t>
            </a:r>
            <a:r>
              <a:rPr sz="1600" spc="-5" dirty="0">
                <a:latin typeface="Arial"/>
                <a:cs typeface="Arial"/>
              </a:rPr>
              <a:t>need to </a:t>
            </a:r>
            <a:r>
              <a:rPr sz="1600" dirty="0">
                <a:latin typeface="Arial"/>
                <a:cs typeface="Arial"/>
              </a:rPr>
              <a:t>complete</a:t>
            </a:r>
            <a:r>
              <a:rPr sz="1600" spc="-1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  </a:t>
            </a:r>
            <a:r>
              <a:rPr sz="1600" dirty="0">
                <a:latin typeface="Arial"/>
                <a:cs typeface="Arial"/>
              </a:rPr>
              <a:t>claim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form</a:t>
            </a:r>
            <a:endParaRPr sz="1600">
              <a:latin typeface="Arial"/>
              <a:cs typeface="Arial"/>
            </a:endParaRPr>
          </a:p>
          <a:p>
            <a:pPr marL="408940" marR="5080" lvl="1" indent="-184785">
              <a:lnSpc>
                <a:spcPct val="89700"/>
              </a:lnSpc>
              <a:spcBef>
                <a:spcPts val="555"/>
              </a:spcBef>
              <a:buClr>
                <a:srgbClr val="0063BB"/>
              </a:buClr>
              <a:buFont typeface="Symbol"/>
              <a:buChar char=""/>
              <a:tabLst>
                <a:tab pos="407670" algn="l"/>
              </a:tabLst>
            </a:pPr>
            <a:r>
              <a:rPr sz="1600" spc="-5" dirty="0">
                <a:latin typeface="Arial"/>
                <a:cs typeface="Arial"/>
              </a:rPr>
              <a:t>If </a:t>
            </a:r>
            <a:r>
              <a:rPr sz="1600" spc="-15" dirty="0">
                <a:latin typeface="Arial"/>
                <a:cs typeface="Arial"/>
              </a:rPr>
              <a:t>you </a:t>
            </a:r>
            <a:r>
              <a:rPr sz="1600" dirty="0">
                <a:latin typeface="Arial"/>
                <a:cs typeface="Arial"/>
              </a:rPr>
              <a:t>go </a:t>
            </a:r>
            <a:r>
              <a:rPr sz="1600" spc="-5" dirty="0">
                <a:latin typeface="Arial"/>
                <a:cs typeface="Arial"/>
              </a:rPr>
              <a:t>out-of-network, </a:t>
            </a:r>
            <a:r>
              <a:rPr sz="1600" spc="-10" dirty="0">
                <a:latin typeface="Arial"/>
                <a:cs typeface="Arial"/>
              </a:rPr>
              <a:t>you </a:t>
            </a:r>
            <a:r>
              <a:rPr sz="1600" spc="-5" dirty="0">
                <a:latin typeface="Arial"/>
                <a:cs typeface="Arial"/>
              </a:rPr>
              <a:t>are </a:t>
            </a:r>
            <a:r>
              <a:rPr sz="1600" dirty="0">
                <a:latin typeface="Arial"/>
                <a:cs typeface="Arial"/>
              </a:rPr>
              <a:t>responsible </a:t>
            </a:r>
            <a:r>
              <a:rPr sz="1600" spc="-5" dirty="0">
                <a:latin typeface="Arial"/>
                <a:cs typeface="Arial"/>
              </a:rPr>
              <a:t>for  paying </a:t>
            </a:r>
            <a:r>
              <a:rPr sz="1600" dirty="0">
                <a:latin typeface="Arial"/>
                <a:cs typeface="Arial"/>
              </a:rPr>
              <a:t>the difference in cost if </a:t>
            </a: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spc="-5" dirty="0">
                <a:latin typeface="Arial"/>
                <a:cs typeface="Arial"/>
              </a:rPr>
              <a:t>dentist charges  more than </a:t>
            </a:r>
            <a:r>
              <a:rPr sz="1600" dirty="0">
                <a:latin typeface="Arial"/>
                <a:cs typeface="Arial"/>
              </a:rPr>
              <a:t>Aetna’s </a:t>
            </a:r>
            <a:r>
              <a:rPr sz="1600" spc="-5" dirty="0">
                <a:latin typeface="Arial"/>
                <a:cs typeface="Arial"/>
              </a:rPr>
              <a:t>pre-approved network </a:t>
            </a:r>
            <a:r>
              <a:rPr sz="1600" dirty="0">
                <a:latin typeface="Arial"/>
                <a:cs typeface="Arial"/>
              </a:rPr>
              <a:t>fees; </a:t>
            </a:r>
            <a:r>
              <a:rPr sz="1600" spc="-15" dirty="0">
                <a:latin typeface="Arial"/>
                <a:cs typeface="Arial"/>
              </a:rPr>
              <a:t>you  </a:t>
            </a:r>
            <a:r>
              <a:rPr sz="1600" dirty="0">
                <a:latin typeface="Arial"/>
                <a:cs typeface="Arial"/>
              </a:rPr>
              <a:t>may </a:t>
            </a:r>
            <a:r>
              <a:rPr sz="1600" spc="-5" dirty="0">
                <a:latin typeface="Arial"/>
                <a:cs typeface="Arial"/>
              </a:rPr>
              <a:t>be required to </a:t>
            </a:r>
            <a:r>
              <a:rPr sz="1600" dirty="0">
                <a:latin typeface="Arial"/>
                <a:cs typeface="Arial"/>
              </a:rPr>
              <a:t>pay the </a:t>
            </a:r>
            <a:r>
              <a:rPr sz="1600" spc="-5" dirty="0">
                <a:latin typeface="Arial"/>
                <a:cs typeface="Arial"/>
              </a:rPr>
              <a:t>entire </a:t>
            </a:r>
            <a:r>
              <a:rPr sz="1600" dirty="0">
                <a:latin typeface="Arial"/>
                <a:cs typeface="Arial"/>
              </a:rPr>
              <a:t>cost </a:t>
            </a:r>
            <a:r>
              <a:rPr sz="1600" spc="-5" dirty="0">
                <a:latin typeface="Arial"/>
                <a:cs typeface="Arial"/>
              </a:rPr>
              <a:t>at the </a:t>
            </a:r>
            <a:r>
              <a:rPr sz="1600" dirty="0">
                <a:latin typeface="Arial"/>
                <a:cs typeface="Arial"/>
              </a:rPr>
              <a:t>time</a:t>
            </a:r>
            <a:r>
              <a:rPr sz="1600" spc="-1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  </a:t>
            </a:r>
            <a:r>
              <a:rPr sz="1600" spc="-5" dirty="0">
                <a:latin typeface="Arial"/>
                <a:cs typeface="Arial"/>
              </a:rPr>
              <a:t>treatment and </a:t>
            </a:r>
            <a:r>
              <a:rPr sz="1600" dirty="0">
                <a:latin typeface="Arial"/>
                <a:cs typeface="Arial"/>
              </a:rPr>
              <a:t>submit </a:t>
            </a:r>
            <a:r>
              <a:rPr sz="1600" spc="-5" dirty="0">
                <a:latin typeface="Arial"/>
                <a:cs typeface="Arial"/>
              </a:rPr>
              <a:t>a </a:t>
            </a:r>
            <a:r>
              <a:rPr sz="1600" dirty="0">
                <a:latin typeface="Arial"/>
                <a:cs typeface="Arial"/>
              </a:rPr>
              <a:t>claim for</a:t>
            </a:r>
            <a:r>
              <a:rPr sz="1600" spc="-1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reimbursement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5259832" y="358608"/>
            <a:ext cx="3581399" cy="59796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584" y="6451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6108" y="444753"/>
            <a:ext cx="543306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AETNA</a:t>
            </a:r>
            <a:r>
              <a:rPr sz="2400" spc="15" dirty="0"/>
              <a:t> </a:t>
            </a:r>
            <a:r>
              <a:rPr sz="2400" spc="-5" dirty="0"/>
              <a:t>DENTAL:</a:t>
            </a:r>
            <a:endParaRPr sz="2400"/>
          </a:p>
          <a:p>
            <a:pPr marL="12700" marR="5080">
              <a:lnSpc>
                <a:spcPts val="2600"/>
              </a:lnSpc>
              <a:spcBef>
                <a:spcPts val="355"/>
              </a:spcBef>
            </a:pPr>
            <a:r>
              <a:rPr sz="2400" spc="-5" dirty="0"/>
              <a:t>Differences </a:t>
            </a:r>
            <a:r>
              <a:rPr sz="2400" spc="5" dirty="0"/>
              <a:t>between </a:t>
            </a:r>
            <a:r>
              <a:rPr sz="2400" spc="-5" dirty="0"/>
              <a:t>Dental HMO </a:t>
            </a:r>
            <a:r>
              <a:rPr sz="2400" dirty="0"/>
              <a:t>and  </a:t>
            </a:r>
            <a:r>
              <a:rPr sz="2400" spc="-5" dirty="0"/>
              <a:t>Comprehensive Dental</a:t>
            </a:r>
            <a:r>
              <a:rPr sz="2400" spc="20" dirty="0"/>
              <a:t> </a:t>
            </a:r>
            <a:r>
              <a:rPr sz="2400" spc="-5" dirty="0"/>
              <a:t>PPO</a:t>
            </a:r>
            <a:endParaRPr sz="24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920494" y="2112594"/>
          <a:ext cx="5969634" cy="28569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3685"/>
                <a:gridCol w="1581785"/>
                <a:gridCol w="1574164"/>
              </a:tblGrid>
              <a:tr h="358444">
                <a:tc>
                  <a:txBody>
                    <a:bodyPr/>
                    <a:lstStyle/>
                    <a:p>
                      <a:pPr marL="62166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Plan</a:t>
                      </a:r>
                      <a:r>
                        <a:rPr sz="1800" b="1" spc="48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Features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3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Dental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HMO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3BB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Dental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PPO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0063BB"/>
                    </a:solidFill>
                  </a:tcPr>
                </a:tc>
              </a:tr>
              <a:tr h="591311">
                <a:tc>
                  <a:txBody>
                    <a:bodyPr/>
                    <a:lstStyle/>
                    <a:p>
                      <a:pPr marL="85090" marR="841375">
                        <a:lnSpc>
                          <a:spcPts val="1930"/>
                        </a:lnSpc>
                        <a:spcBef>
                          <a:spcPts val="35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Employee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monthly  contributions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800" spc="-15" dirty="0">
                          <a:latin typeface="Arial"/>
                          <a:cs typeface="Arial"/>
                        </a:rPr>
                        <a:t>Lowest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Highest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</a:tr>
              <a:tr h="585469">
                <a:tc>
                  <a:txBody>
                    <a:bodyPr/>
                    <a:lstStyle/>
                    <a:p>
                      <a:pPr marL="85090" marR="290195">
                        <a:lnSpc>
                          <a:spcPts val="1950"/>
                        </a:lnSpc>
                        <a:spcBef>
                          <a:spcPts val="33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Benefits paid</a:t>
                      </a:r>
                      <a:r>
                        <a:rPr sz="18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in-network  and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out-of-network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No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800" spc="-65" dirty="0">
                          <a:latin typeface="Arial"/>
                          <a:cs typeface="Arial"/>
                        </a:rPr>
                        <a:t>Yes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</a:tr>
              <a:tr h="371094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Size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provider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network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Smaller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Larger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</a:tr>
              <a:tr h="585977">
                <a:tc>
                  <a:txBody>
                    <a:bodyPr/>
                    <a:lstStyle/>
                    <a:p>
                      <a:pPr marL="85090" marR="231140">
                        <a:lnSpc>
                          <a:spcPts val="1930"/>
                        </a:lnSpc>
                        <a:spcBef>
                          <a:spcPts val="35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Must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use primary</a:t>
                      </a:r>
                      <a:r>
                        <a:rPr sz="18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dentist 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care and referrals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800" spc="-65" dirty="0">
                          <a:latin typeface="Arial"/>
                          <a:cs typeface="Arial"/>
                        </a:rPr>
                        <a:t>Yes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33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No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3335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</a:tr>
              <a:tr h="36461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Deductible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No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65" dirty="0">
                          <a:latin typeface="Arial"/>
                          <a:cs typeface="Arial"/>
                        </a:rPr>
                        <a:t>Yes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FEBF7"/>
                    </a:solidFill>
                  </a:tcPr>
                </a:tc>
              </a:tr>
            </a:tbl>
          </a:graphicData>
        </a:graphic>
      </p:graphicFrame>
      <p:pic>
        <p:nvPicPr>
          <p:cNvPr id="5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0547" y="6096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584" y="374650"/>
            <a:ext cx="442912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/>
              <a:t>Comparing the </a:t>
            </a:r>
            <a:r>
              <a:rPr sz="2600" spc="-5" dirty="0"/>
              <a:t>Dental</a:t>
            </a:r>
            <a:r>
              <a:rPr sz="2600" spc="-100" dirty="0"/>
              <a:t> </a:t>
            </a:r>
            <a:r>
              <a:rPr sz="2600" dirty="0"/>
              <a:t>Plans</a:t>
            </a:r>
            <a:endParaRPr sz="2600"/>
          </a:p>
        </p:txBody>
      </p:sp>
      <p:sp>
        <p:nvSpPr>
          <p:cNvPr id="3" name="object 3"/>
          <p:cNvSpPr/>
          <p:nvPr/>
        </p:nvSpPr>
        <p:spPr>
          <a:xfrm>
            <a:off x="304800" y="6072504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81000" y="1361186"/>
          <a:ext cx="8370570" cy="32985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2685"/>
                <a:gridCol w="2971800"/>
                <a:gridCol w="2966085"/>
              </a:tblGrid>
              <a:tr h="358140">
                <a:tc>
                  <a:txBody>
                    <a:bodyPr/>
                    <a:lstStyle/>
                    <a:p>
                      <a:pPr marL="67818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Plan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3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Dental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HMO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3BB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Dental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PPO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0063BB"/>
                    </a:solidFill>
                  </a:tcPr>
                </a:tc>
              </a:tr>
              <a:tr h="48196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Deductible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11760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None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ts val="1595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$50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Single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3495" algn="ctr">
                        <a:lnSpc>
                          <a:spcPts val="1595"/>
                        </a:lnSpc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Up to $150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Family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</a:tr>
              <a:tr h="475488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Preventive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Services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1303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100%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130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marL="708660" marR="593725" indent="-85725">
                        <a:lnSpc>
                          <a:spcPts val="1520"/>
                        </a:lnSpc>
                        <a:spcBef>
                          <a:spcPts val="30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100%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reasonable</a:t>
                      </a:r>
                      <a:r>
                        <a:rPr sz="1400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&amp;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customary</a:t>
                      </a:r>
                      <a:r>
                        <a:rPr sz="14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charges*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</a:tr>
              <a:tr h="475488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Basic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Services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1303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100%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130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 marL="701040" marR="652145" indent="-38100">
                        <a:lnSpc>
                          <a:spcPts val="1520"/>
                        </a:lnSpc>
                        <a:spcBef>
                          <a:spcPts val="30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85% of reasonable</a:t>
                      </a:r>
                      <a:r>
                        <a:rPr sz="1400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&amp;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customary</a:t>
                      </a:r>
                      <a:r>
                        <a:rPr sz="14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charges*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</a:tr>
              <a:tr h="475742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Major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Services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1303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60%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130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marL="701040" marR="652145" indent="-38100">
                        <a:lnSpc>
                          <a:spcPts val="1530"/>
                        </a:lnSpc>
                        <a:spcBef>
                          <a:spcPts val="30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50% of reasonable</a:t>
                      </a:r>
                      <a:r>
                        <a:rPr sz="1400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&amp;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customary</a:t>
                      </a:r>
                      <a:r>
                        <a:rPr sz="14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charges*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</a:tr>
              <a:tr h="370331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Annual Benefit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Maximum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None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$1,500/person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</a:tr>
              <a:tr h="6614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Orthodontic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Services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marL="961390">
                        <a:lnSpc>
                          <a:spcPts val="1610"/>
                        </a:lnSpc>
                        <a:spcBef>
                          <a:spcPts val="12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$1,500</a:t>
                      </a:r>
                      <a:r>
                        <a:rPr sz="14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copay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87655" marR="269240" algn="ctr">
                        <a:lnSpc>
                          <a:spcPts val="1510"/>
                        </a:lnSpc>
                        <a:spcBef>
                          <a:spcPts val="114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(for 2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years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treatment plus</a:t>
                      </a:r>
                      <a:r>
                        <a:rPr sz="1400" spc="-1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2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years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follow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up)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marL="158750" marR="132080" indent="421640">
                        <a:lnSpc>
                          <a:spcPts val="1510"/>
                        </a:lnSpc>
                        <a:spcBef>
                          <a:spcPts val="109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Deductible: $50/person 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Lifetime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maximum:</a:t>
                      </a:r>
                      <a:r>
                        <a:rPr sz="1400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$1,500/person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F6F9"/>
                    </a:solidFill>
                  </a:tcPr>
                </a:tc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299720" y="6101283"/>
            <a:ext cx="37846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5405" marR="5080" indent="-5334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*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The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normal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amount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charged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by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most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dental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providers</a:t>
            </a:r>
            <a:r>
              <a:rPr sz="1000" b="1" spc="-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in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your  </a:t>
            </a:r>
            <a:r>
              <a:rPr sz="1000" b="1" spc="-5" dirty="0">
                <a:latin typeface="Arial"/>
                <a:cs typeface="Arial"/>
              </a:rPr>
              <a:t>geographic region, as determined </a:t>
            </a:r>
            <a:r>
              <a:rPr sz="1000" b="1" spc="5" dirty="0">
                <a:latin typeface="Arial"/>
                <a:cs typeface="Arial"/>
              </a:rPr>
              <a:t>by</a:t>
            </a:r>
            <a:r>
              <a:rPr sz="1000" b="1" spc="-16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Aetna.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7" name="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522401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584" y="374650"/>
            <a:ext cx="314579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5" dirty="0"/>
              <a:t>EyeMed </a:t>
            </a:r>
            <a:r>
              <a:rPr sz="2600" dirty="0"/>
              <a:t>Vision</a:t>
            </a:r>
            <a:r>
              <a:rPr sz="2600" spc="-55" dirty="0"/>
              <a:t> </a:t>
            </a:r>
            <a:r>
              <a:rPr sz="2600" spc="-5" dirty="0"/>
              <a:t>Plan</a:t>
            </a:r>
            <a:endParaRPr sz="2600"/>
          </a:p>
        </p:txBody>
      </p:sp>
      <p:sp>
        <p:nvSpPr>
          <p:cNvPr id="3" name="object 3"/>
          <p:cNvSpPr/>
          <p:nvPr/>
        </p:nvSpPr>
        <p:spPr>
          <a:xfrm>
            <a:off x="4472304" y="1527175"/>
            <a:ext cx="4495800" cy="5029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7340" y="970534"/>
            <a:ext cx="4771390" cy="355663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22885" marR="5080" indent="-210185" algn="just">
              <a:lnSpc>
                <a:spcPts val="2390"/>
              </a:lnSpc>
              <a:spcBef>
                <a:spcPts val="380"/>
              </a:spcBef>
              <a:buSzPct val="95454"/>
              <a:buFont typeface="Wingdings"/>
              <a:buChar char=""/>
              <a:tabLst>
                <a:tab pos="235585" algn="l"/>
              </a:tabLst>
            </a:pPr>
            <a:r>
              <a:rPr sz="2200" b="1" spc="-5" dirty="0">
                <a:solidFill>
                  <a:srgbClr val="0063BB"/>
                </a:solidFill>
                <a:latin typeface="Arial"/>
                <a:cs typeface="Arial"/>
              </a:rPr>
              <a:t>This is a vision PPO plan: </a:t>
            </a:r>
            <a:r>
              <a:rPr sz="2200" spc="-5" dirty="0">
                <a:latin typeface="Arial"/>
                <a:cs typeface="Arial"/>
              </a:rPr>
              <a:t>lets you  </a:t>
            </a:r>
            <a:r>
              <a:rPr sz="2200" dirty="0">
                <a:latin typeface="Arial"/>
                <a:cs typeface="Arial"/>
              </a:rPr>
              <a:t>choose </a:t>
            </a:r>
            <a:r>
              <a:rPr sz="2200" spc="-5" dirty="0">
                <a:latin typeface="Arial"/>
                <a:cs typeface="Arial"/>
              </a:rPr>
              <a:t>in-network or </a:t>
            </a:r>
            <a:r>
              <a:rPr sz="2200" dirty="0">
                <a:latin typeface="Arial"/>
                <a:cs typeface="Arial"/>
              </a:rPr>
              <a:t>out-of-network  providers; </a:t>
            </a:r>
            <a:r>
              <a:rPr sz="2200" spc="-5" dirty="0">
                <a:latin typeface="Arial"/>
                <a:cs typeface="Arial"/>
              </a:rPr>
              <a:t>if you go</a:t>
            </a:r>
            <a:r>
              <a:rPr sz="2200" spc="-1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in-network,</a:t>
            </a:r>
            <a:endParaRPr sz="2200">
              <a:latin typeface="Arial"/>
              <a:cs typeface="Arial"/>
            </a:endParaRPr>
          </a:p>
          <a:p>
            <a:pPr marL="222885">
              <a:lnSpc>
                <a:spcPts val="2325"/>
              </a:lnSpc>
            </a:pPr>
            <a:r>
              <a:rPr sz="2200" spc="-5" dirty="0">
                <a:latin typeface="Arial"/>
                <a:cs typeface="Arial"/>
              </a:rPr>
              <a:t>you pay less for</a:t>
            </a:r>
            <a:r>
              <a:rPr sz="2200" spc="-9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care</a:t>
            </a:r>
            <a:endParaRPr sz="2200">
              <a:latin typeface="Arial"/>
              <a:cs typeface="Arial"/>
            </a:endParaRPr>
          </a:p>
          <a:p>
            <a:pPr marL="421005" marR="189230" lvl="1" indent="-210185">
              <a:lnSpc>
                <a:spcPct val="89800"/>
              </a:lnSpc>
              <a:spcBef>
                <a:spcPts val="1405"/>
              </a:spcBef>
              <a:buClr>
                <a:srgbClr val="0063BB"/>
              </a:buClr>
              <a:buFont typeface="Wingdings"/>
              <a:buChar char=""/>
              <a:tabLst>
                <a:tab pos="421640" algn="l"/>
              </a:tabLst>
            </a:pPr>
            <a:r>
              <a:rPr sz="1800" dirty="0">
                <a:latin typeface="Arial"/>
                <a:cs typeface="Arial"/>
              </a:rPr>
              <a:t>If </a:t>
            </a:r>
            <a:r>
              <a:rPr sz="1800" spc="-20" dirty="0">
                <a:latin typeface="Arial"/>
                <a:cs typeface="Arial"/>
              </a:rPr>
              <a:t>you </a:t>
            </a:r>
            <a:r>
              <a:rPr sz="1800" dirty="0">
                <a:latin typeface="Arial"/>
                <a:cs typeface="Arial"/>
              </a:rPr>
              <a:t>go </a:t>
            </a:r>
            <a:r>
              <a:rPr sz="1800" spc="-5" dirty="0">
                <a:latin typeface="Arial"/>
                <a:cs typeface="Arial"/>
              </a:rPr>
              <a:t>out-of-network, </a:t>
            </a:r>
            <a:r>
              <a:rPr sz="1800" spc="-20" dirty="0">
                <a:latin typeface="Arial"/>
                <a:cs typeface="Arial"/>
              </a:rPr>
              <a:t>you will </a:t>
            </a:r>
            <a:r>
              <a:rPr sz="1800" spc="-10" dirty="0">
                <a:latin typeface="Arial"/>
                <a:cs typeface="Arial"/>
              </a:rPr>
              <a:t>be  </a:t>
            </a:r>
            <a:r>
              <a:rPr sz="1800" spc="-5" dirty="0">
                <a:latin typeface="Arial"/>
                <a:cs typeface="Arial"/>
              </a:rPr>
              <a:t>required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pay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entire cost </a:t>
            </a:r>
            <a:r>
              <a:rPr sz="1800" dirty="0">
                <a:latin typeface="Arial"/>
                <a:cs typeface="Arial"/>
              </a:rPr>
              <a:t>at </a:t>
            </a:r>
            <a:r>
              <a:rPr sz="1800" spc="-5" dirty="0">
                <a:latin typeface="Arial"/>
                <a:cs typeface="Arial"/>
              </a:rPr>
              <a:t>the time 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treatment and submit a claim </a:t>
            </a:r>
            <a:r>
              <a:rPr sz="1800" dirty="0">
                <a:latin typeface="Arial"/>
                <a:cs typeface="Arial"/>
              </a:rPr>
              <a:t>for  </a:t>
            </a:r>
            <a:r>
              <a:rPr sz="1800" spc="-5" dirty="0">
                <a:latin typeface="Arial"/>
                <a:cs typeface="Arial"/>
              </a:rPr>
              <a:t>reimbursement</a:t>
            </a:r>
            <a:endParaRPr sz="1800">
              <a:latin typeface="Arial"/>
              <a:cs typeface="Arial"/>
            </a:endParaRPr>
          </a:p>
          <a:p>
            <a:pPr marL="222885" marR="923290" indent="-210185">
              <a:lnSpc>
                <a:spcPts val="2380"/>
              </a:lnSpc>
              <a:spcBef>
                <a:spcPts val="1770"/>
              </a:spcBef>
              <a:buSzPct val="95454"/>
              <a:buFont typeface="Wingdings"/>
              <a:buChar char=""/>
              <a:tabLst>
                <a:tab pos="235585" algn="l"/>
              </a:tabLst>
            </a:pPr>
            <a:r>
              <a:rPr sz="2200" b="1" spc="-5" dirty="0">
                <a:solidFill>
                  <a:srgbClr val="0063BB"/>
                </a:solidFill>
                <a:latin typeface="Arial"/>
                <a:cs typeface="Arial"/>
              </a:rPr>
              <a:t>Offered through EyeMed: </a:t>
            </a:r>
            <a:r>
              <a:rPr sz="2200" b="1" spc="-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network </a:t>
            </a:r>
            <a:r>
              <a:rPr sz="2200" dirty="0">
                <a:latin typeface="Arial"/>
                <a:cs typeface="Arial"/>
              </a:rPr>
              <a:t>includes </a:t>
            </a:r>
            <a:r>
              <a:rPr sz="2200" spc="-5" dirty="0">
                <a:latin typeface="Arial"/>
                <a:cs typeface="Arial"/>
              </a:rPr>
              <a:t>over</a:t>
            </a:r>
            <a:r>
              <a:rPr sz="2200" spc="-23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30,000  </a:t>
            </a:r>
            <a:r>
              <a:rPr sz="2200" spc="-5" dirty="0">
                <a:latin typeface="Arial"/>
                <a:cs typeface="Arial"/>
              </a:rPr>
              <a:t>vision care</a:t>
            </a:r>
            <a:r>
              <a:rPr sz="2200" spc="-11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providers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  <p:pic>
        <p:nvPicPr>
          <p:cNvPr id="7" name="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7479" y="5715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584" y="374650"/>
            <a:ext cx="454152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5" dirty="0"/>
              <a:t>EyeMed </a:t>
            </a:r>
            <a:r>
              <a:rPr sz="2600" dirty="0"/>
              <a:t>Vision </a:t>
            </a:r>
            <a:r>
              <a:rPr sz="2600" spc="-5" dirty="0"/>
              <a:t>Plan</a:t>
            </a:r>
            <a:r>
              <a:rPr sz="2600" spc="-35" dirty="0"/>
              <a:t> </a:t>
            </a:r>
            <a:r>
              <a:rPr sz="2600" spc="-5" dirty="0"/>
              <a:t>Benefits</a:t>
            </a:r>
            <a:endParaRPr sz="26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19100" y="1361186"/>
          <a:ext cx="8294370" cy="37744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6985"/>
                <a:gridCol w="2876550"/>
                <a:gridCol w="2870835"/>
              </a:tblGrid>
              <a:tr h="324612">
                <a:tc>
                  <a:txBody>
                    <a:bodyPr/>
                    <a:lstStyle/>
                    <a:p>
                      <a:pPr marL="446405">
                        <a:lnSpc>
                          <a:spcPts val="2125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Vision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Benefits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3B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5240" algn="ctr">
                        <a:lnSpc>
                          <a:spcPts val="2125"/>
                        </a:lnSpc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What’s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Covered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0063B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45224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Examination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B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72847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Once every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12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months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B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38670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Lenses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9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72847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Once every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12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months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9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31469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Frames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EBF5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72847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Once every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12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months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EB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520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32206">
                <a:tc>
                  <a:txBody>
                    <a:bodyPr/>
                    <a:lstStyle/>
                    <a:p>
                      <a:pPr marL="307340">
                        <a:lnSpc>
                          <a:spcPts val="2135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</a:t>
                      </a:r>
                      <a:r>
                        <a:rPr sz="1800" b="1" spc="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Services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3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35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In-Network</a:t>
                      </a:r>
                      <a:r>
                        <a:rPr sz="18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Benefit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3BB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135"/>
                        </a:lnSpc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Out-of-Network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Benefit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3BB"/>
                    </a:solidFill>
                  </a:tcPr>
                </a:tc>
              </a:tr>
              <a:tr h="338607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Examination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EBF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Plan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pays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100%,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up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8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$50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EBF7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Up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$50</a:t>
                      </a:r>
                      <a:r>
                        <a:rPr sz="18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allowance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90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EBF7"/>
                    </a:solidFill>
                  </a:tcPr>
                </a:tc>
              </a:tr>
              <a:tr h="585216">
                <a:tc>
                  <a:txBody>
                    <a:bodyPr/>
                    <a:lstStyle/>
                    <a:p>
                      <a:pPr marL="39370" marR="659130">
                        <a:lnSpc>
                          <a:spcPts val="1910"/>
                        </a:lnSpc>
                        <a:spcBef>
                          <a:spcPts val="365"/>
                        </a:spcBef>
                      </a:pPr>
                      <a:r>
                        <a:rPr sz="1800" spc="-15" dirty="0">
                          <a:latin typeface="Arial"/>
                          <a:cs typeface="Arial"/>
                        </a:rPr>
                        <a:t>Eye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Glass</a:t>
                      </a:r>
                      <a:r>
                        <a:rPr sz="1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Lenses  and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 Frames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5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Up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$200</a:t>
                      </a:r>
                      <a:r>
                        <a:rPr sz="1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allowance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27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5F9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Up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$100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allowance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27635" marB="0">
                    <a:lnL w="190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5F9"/>
                    </a:solidFill>
                  </a:tcPr>
                </a:tc>
              </a:tr>
              <a:tr h="826388">
                <a:tc>
                  <a:txBody>
                    <a:bodyPr/>
                    <a:lstStyle/>
                    <a:p>
                      <a:pPr marL="39370" marR="179070">
                        <a:lnSpc>
                          <a:spcPts val="1920"/>
                        </a:lnSpc>
                        <a:spcBef>
                          <a:spcPts val="132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Contact Lenses (in</a:t>
                      </a:r>
                      <a:r>
                        <a:rPr sz="18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lieu 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glasses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frames)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6764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9EBF7"/>
                    </a:solidFill>
                  </a:tcPr>
                </a:tc>
                <a:tc>
                  <a:txBody>
                    <a:bodyPr/>
                    <a:lstStyle/>
                    <a:p>
                      <a:pPr marL="349885" marR="328930" algn="ctr">
                        <a:lnSpc>
                          <a:spcPct val="887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Up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$200</a:t>
                      </a:r>
                      <a:r>
                        <a:rPr sz="18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allowance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(or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100%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if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medically 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necessary)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9EBF7"/>
                    </a:solidFill>
                  </a:tcPr>
                </a:tc>
                <a:tc>
                  <a:txBody>
                    <a:bodyPr/>
                    <a:lstStyle/>
                    <a:p>
                      <a:pPr marL="273685" marR="240665" indent="-4445" algn="ctr">
                        <a:lnSpc>
                          <a:spcPct val="887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Up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$160 allowance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(up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$200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medically 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necessary)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90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9EBF7"/>
                    </a:solidFill>
                  </a:tcPr>
                </a:tc>
              </a:tr>
            </a:tbl>
          </a:graphicData>
        </a:graphic>
      </p:graphicFrame>
      <p:pic>
        <p:nvPicPr>
          <p:cNvPr id="5" name="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6096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4495800"/>
            <a:ext cx="2215028" cy="2215028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74650"/>
            <a:ext cx="4438904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800" spc="50" dirty="0" smtClean="0"/>
              <a:t>MetLife </a:t>
            </a:r>
            <a:r>
              <a:rPr lang="en-US" sz="2800" spc="50" dirty="0"/>
              <a:t>Life Insurance </a:t>
            </a:r>
            <a:endParaRPr sz="280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18</a:t>
            </a:fld>
            <a:endParaRPr spc="-5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1371600"/>
            <a:ext cx="7848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Effective April 1, 2013 all eligible employees and dependents may be covered only one time under Fulton County Group Life Insurance Policy</a:t>
            </a:r>
            <a:r>
              <a:rPr lang="en-US" sz="2000" dirty="0" smtClean="0"/>
              <a:t>.  Specifically, if a person is covered as an </a:t>
            </a:r>
            <a:r>
              <a:rPr lang="en-US" sz="2000" i="1" dirty="0" smtClean="0"/>
              <a:t>Employee </a:t>
            </a:r>
            <a:r>
              <a:rPr lang="en-US" sz="2000" dirty="0" smtClean="0"/>
              <a:t>he/she cannot be covered as a </a:t>
            </a:r>
            <a:r>
              <a:rPr lang="en-US" sz="2000" i="1" dirty="0" smtClean="0"/>
              <a:t>Dependent </a:t>
            </a:r>
            <a:r>
              <a:rPr lang="en-US" sz="2000" dirty="0" smtClean="0"/>
              <a:t>of another </a:t>
            </a:r>
            <a:r>
              <a:rPr lang="en-US" sz="2000" i="1" dirty="0" smtClean="0"/>
              <a:t>Employee.</a:t>
            </a:r>
            <a:r>
              <a:rPr lang="en-US" sz="2000" dirty="0" smtClean="0"/>
              <a:t>  </a:t>
            </a:r>
          </a:p>
          <a:p>
            <a:r>
              <a:rPr lang="en-US" sz="2000" dirty="0" smtClean="0"/>
              <a:t> </a:t>
            </a:r>
          </a:p>
          <a:p>
            <a:r>
              <a:rPr lang="en-US" sz="2000" dirty="0" smtClean="0"/>
              <a:t> Since you are an employee, the following is applicable:</a:t>
            </a:r>
          </a:p>
          <a:p>
            <a:r>
              <a:rPr lang="en-US" sz="2000" dirty="0" smtClean="0"/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If you are an active employee covered as a dependent on another employee or retiree’s plan with Fulton County, that employee or retiree will need to drop you from his/her plan as a dependent.  If that employee or retiree has no other eligible dependents besides you, coverage for you will be terminated based on your effective date of coverage.</a:t>
            </a:r>
            <a:endParaRPr lang="en-US" sz="2000" dirty="0">
              <a:effectLst/>
            </a:endParaRPr>
          </a:p>
        </p:txBody>
      </p:sp>
      <p:pic>
        <p:nvPicPr>
          <p:cNvPr id="3" name="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6096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9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584" y="374650"/>
            <a:ext cx="325755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/>
              <a:t>Life Insurance</a:t>
            </a:r>
            <a:r>
              <a:rPr sz="2600" spc="-75" dirty="0"/>
              <a:t> </a:t>
            </a:r>
            <a:r>
              <a:rPr sz="2600" spc="-5" dirty="0"/>
              <a:t>Rates</a:t>
            </a:r>
            <a:endParaRPr sz="26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19</a:t>
            </a:fld>
            <a:endParaRPr spc="-5" dirty="0"/>
          </a:p>
        </p:txBody>
      </p:sp>
      <p:graphicFrame>
        <p:nvGraphicFramePr>
          <p:cNvPr id="5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38252"/>
              </p:ext>
            </p:extLst>
          </p:nvPr>
        </p:nvGraphicFramePr>
        <p:xfrm>
          <a:off x="354583" y="990599"/>
          <a:ext cx="8332217" cy="22860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7680"/>
                <a:gridCol w="1384697"/>
                <a:gridCol w="1639638"/>
                <a:gridCol w="1870542"/>
                <a:gridCol w="1419660"/>
              </a:tblGrid>
              <a:tr h="447353">
                <a:tc rowSpan="2">
                  <a:txBody>
                    <a:bodyPr/>
                    <a:lstStyle/>
                    <a:p>
                      <a:pPr marL="59690" algn="ctr">
                        <a:lnSpc>
                          <a:spcPts val="1370"/>
                        </a:lnSpc>
                      </a:pPr>
                      <a:r>
                        <a:rPr sz="2000" b="1" spc="-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MetLife</a:t>
                      </a:r>
                      <a:endParaRPr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A9FCD"/>
                      </a:solidFill>
                      <a:prstDash val="solid"/>
                    </a:lnL>
                    <a:lnR w="12700">
                      <a:solidFill>
                        <a:srgbClr val="7A9FCD"/>
                      </a:solidFill>
                      <a:prstDash val="solid"/>
                    </a:lnR>
                    <a:lnT w="12700">
                      <a:solidFill>
                        <a:srgbClr val="7A9FCD"/>
                      </a:solidFill>
                      <a:prstDash val="solid"/>
                    </a:lnT>
                    <a:lnB w="12700">
                      <a:solidFill>
                        <a:srgbClr val="7A9FCD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63550" algn="ctr">
                        <a:lnSpc>
                          <a:spcPts val="1380"/>
                        </a:lnSpc>
                      </a:pP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Bi-Weekly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9624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County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A9FCD"/>
                      </a:solidFill>
                      <a:prstDash val="solid"/>
                    </a:lnL>
                    <a:lnR w="12700">
                      <a:solidFill>
                        <a:srgbClr val="7A9FCD"/>
                      </a:solidFill>
                      <a:prstDash val="solid"/>
                    </a:lnR>
                    <a:lnT w="12700">
                      <a:solidFill>
                        <a:srgbClr val="7A9FCD"/>
                      </a:solidFill>
                      <a:prstDash val="solid"/>
                    </a:lnT>
                    <a:lnB w="12700">
                      <a:solidFill>
                        <a:srgbClr val="7A9FCD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985" algn="ctr">
                        <a:lnSpc>
                          <a:spcPts val="1380"/>
                        </a:lnSpc>
                      </a:pP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Bi-Weekly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4795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Employee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A9FCD"/>
                      </a:solidFill>
                      <a:prstDash val="solid"/>
                    </a:lnL>
                    <a:lnR w="12700">
                      <a:solidFill>
                        <a:srgbClr val="7A9FCD"/>
                      </a:solidFill>
                      <a:prstDash val="solid"/>
                    </a:lnR>
                    <a:lnT w="12700">
                      <a:solidFill>
                        <a:srgbClr val="7A9FCD"/>
                      </a:solidFill>
                      <a:prstDash val="solid"/>
                    </a:lnT>
                    <a:lnB w="12700">
                      <a:solidFill>
                        <a:srgbClr val="7A9FCD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784225" algn="ctr">
                        <a:lnSpc>
                          <a:spcPts val="1370"/>
                        </a:lnSpc>
                      </a:pP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Share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A9FCD"/>
                      </a:solidFill>
                      <a:prstDash val="solid"/>
                    </a:lnL>
                    <a:lnR w="12700">
                      <a:solidFill>
                        <a:srgbClr val="7A9FCD"/>
                      </a:solidFill>
                      <a:prstDash val="solid"/>
                    </a:lnR>
                    <a:lnT w="12700">
                      <a:solidFill>
                        <a:srgbClr val="7A9FCD"/>
                      </a:solidFill>
                      <a:prstDash val="solid"/>
                    </a:lnT>
                    <a:lnB w="12700">
                      <a:solidFill>
                        <a:srgbClr val="7A9FCD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5523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7A9FCD"/>
                      </a:solidFill>
                      <a:prstDash val="solid"/>
                    </a:lnL>
                    <a:lnR w="12700">
                      <a:solidFill>
                        <a:srgbClr val="7A9FCD"/>
                      </a:solidFill>
                      <a:prstDash val="solid"/>
                    </a:lnR>
                    <a:lnT w="12700">
                      <a:solidFill>
                        <a:srgbClr val="7A9FCD"/>
                      </a:solidFill>
                      <a:prstDash val="solid"/>
                    </a:lnT>
                    <a:lnB w="12700">
                      <a:solidFill>
                        <a:srgbClr val="7A9FC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7A9FCD"/>
                      </a:solidFill>
                      <a:prstDash val="solid"/>
                    </a:lnL>
                    <a:lnR w="12700">
                      <a:solidFill>
                        <a:srgbClr val="7A9FCD"/>
                      </a:solidFill>
                      <a:prstDash val="solid"/>
                    </a:lnR>
                    <a:lnT w="12700">
                      <a:solidFill>
                        <a:srgbClr val="7A9FCD"/>
                      </a:solidFill>
                      <a:prstDash val="solid"/>
                    </a:lnT>
                    <a:lnB w="12700">
                      <a:solidFill>
                        <a:srgbClr val="7A9FC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7A9FCD"/>
                      </a:solidFill>
                      <a:prstDash val="solid"/>
                    </a:lnL>
                    <a:lnR w="12700">
                      <a:solidFill>
                        <a:srgbClr val="7A9FCD"/>
                      </a:solidFill>
                      <a:prstDash val="solid"/>
                    </a:lnR>
                    <a:lnT w="12700">
                      <a:solidFill>
                        <a:srgbClr val="7A9FCD"/>
                      </a:solidFill>
                      <a:prstDash val="solid"/>
                    </a:lnT>
                    <a:lnB w="12700">
                      <a:solidFill>
                        <a:srgbClr val="7A9FC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370"/>
                        </a:lnSpc>
                      </a:pP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County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A9FCD"/>
                      </a:solidFill>
                      <a:prstDash val="solid"/>
                    </a:lnL>
                    <a:lnR w="12700">
                      <a:solidFill>
                        <a:srgbClr val="7A9FCD"/>
                      </a:solidFill>
                      <a:prstDash val="solid"/>
                    </a:lnR>
                    <a:lnT w="12700">
                      <a:solidFill>
                        <a:srgbClr val="7A9FCD"/>
                      </a:solidFill>
                      <a:prstDash val="solid"/>
                    </a:lnT>
                    <a:lnB w="12700">
                      <a:solidFill>
                        <a:srgbClr val="7A9FC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70"/>
                        </a:lnSpc>
                      </a:pP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Employees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A9FCD"/>
                      </a:solidFill>
                      <a:prstDash val="solid"/>
                    </a:lnL>
                    <a:lnR w="12700">
                      <a:solidFill>
                        <a:srgbClr val="7A9FCD"/>
                      </a:solidFill>
                      <a:prstDash val="solid"/>
                    </a:lnR>
                    <a:lnT w="12700">
                      <a:solidFill>
                        <a:srgbClr val="7A9FCD"/>
                      </a:solidFill>
                      <a:prstDash val="solid"/>
                    </a:lnT>
                    <a:lnB w="12700">
                      <a:solidFill>
                        <a:srgbClr val="7A9FCD"/>
                      </a:solidFill>
                      <a:prstDash val="solid"/>
                    </a:lnB>
                  </a:tcPr>
                </a:tc>
              </a:tr>
              <a:tr h="708168">
                <a:tc>
                  <a:txBody>
                    <a:bodyPr/>
                    <a:lstStyle/>
                    <a:p>
                      <a:pPr marL="109855">
                        <a:lnSpc>
                          <a:spcPts val="137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Basic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AD&amp;D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09855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(50K)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A9FCD"/>
                      </a:solidFill>
                      <a:prstDash val="solid"/>
                    </a:lnL>
                    <a:lnR w="12700">
                      <a:solidFill>
                        <a:srgbClr val="7A9FCD"/>
                      </a:solidFill>
                      <a:prstDash val="solid"/>
                    </a:lnR>
                    <a:lnT w="12700">
                      <a:solidFill>
                        <a:srgbClr val="7A9FCD"/>
                      </a:solidFill>
                      <a:prstDash val="solid"/>
                    </a:lnT>
                    <a:lnB w="12700">
                      <a:solidFill>
                        <a:srgbClr val="7A9FCD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539750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$2.36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9539" marB="0">
                    <a:lnL w="12700">
                      <a:solidFill>
                        <a:srgbClr val="7A9FCD"/>
                      </a:solidFill>
                      <a:prstDash val="solid"/>
                    </a:lnL>
                    <a:lnR w="12700">
                      <a:solidFill>
                        <a:srgbClr val="7A9FCD"/>
                      </a:solidFill>
                      <a:prstDash val="solid"/>
                    </a:lnR>
                    <a:lnT w="12700">
                      <a:solidFill>
                        <a:srgbClr val="7A9FCD"/>
                      </a:solidFill>
                      <a:prstDash val="solid"/>
                    </a:lnT>
                    <a:lnB w="12700">
                      <a:solidFill>
                        <a:srgbClr val="7A9FCD"/>
                      </a:solidFill>
                      <a:prstDash val="solid"/>
                    </a:lnB>
                    <a:solidFill>
                      <a:srgbClr val="DCDDDF"/>
                    </a:solidFill>
                  </a:tcPr>
                </a:tc>
                <a:tc>
                  <a:txBody>
                    <a:bodyPr/>
                    <a:lstStyle/>
                    <a:p>
                      <a:pPr marL="477520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$0.79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9539" marB="0">
                    <a:lnL w="12700">
                      <a:solidFill>
                        <a:srgbClr val="7A9FCD"/>
                      </a:solidFill>
                      <a:prstDash val="solid"/>
                    </a:lnL>
                    <a:lnR w="12700">
                      <a:solidFill>
                        <a:srgbClr val="7A9FCD"/>
                      </a:solidFill>
                      <a:prstDash val="solid"/>
                    </a:lnR>
                    <a:lnT w="12700">
                      <a:solidFill>
                        <a:srgbClr val="7A9FCD"/>
                      </a:solidFill>
                      <a:prstDash val="solid"/>
                    </a:lnT>
                    <a:lnB w="12700">
                      <a:solidFill>
                        <a:srgbClr val="7A9FCD"/>
                      </a:solidFill>
                      <a:prstDash val="solid"/>
                    </a:lnB>
                    <a:solidFill>
                      <a:srgbClr val="DCDDD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9539" marB="0" anchor="ctr">
                    <a:lnL w="12700">
                      <a:solidFill>
                        <a:srgbClr val="7A9FCD"/>
                      </a:solidFill>
                      <a:prstDash val="solid"/>
                    </a:lnL>
                    <a:lnR w="12700">
                      <a:solidFill>
                        <a:srgbClr val="7A9FCD"/>
                      </a:solidFill>
                      <a:prstDash val="solid"/>
                    </a:lnR>
                    <a:lnT w="12700">
                      <a:solidFill>
                        <a:srgbClr val="7A9FCD"/>
                      </a:solidFill>
                      <a:prstDash val="solid"/>
                    </a:lnT>
                    <a:lnB w="12700">
                      <a:solidFill>
                        <a:srgbClr val="7A9FCD"/>
                      </a:solidFill>
                      <a:prstDash val="solid"/>
                    </a:lnB>
                    <a:solidFill>
                      <a:srgbClr val="DCD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9539" marB="0" anchor="ctr">
                    <a:lnL w="12700">
                      <a:solidFill>
                        <a:srgbClr val="7A9FCD"/>
                      </a:solidFill>
                      <a:prstDash val="solid"/>
                    </a:lnL>
                    <a:lnR w="12700">
                      <a:solidFill>
                        <a:srgbClr val="7A9FCD"/>
                      </a:solidFill>
                      <a:prstDash val="solid"/>
                    </a:lnR>
                    <a:lnT w="12700">
                      <a:solidFill>
                        <a:srgbClr val="7A9FCD"/>
                      </a:solidFill>
                      <a:prstDash val="solid"/>
                    </a:lnT>
                    <a:lnB w="12700">
                      <a:solidFill>
                        <a:srgbClr val="7A9FCD"/>
                      </a:solidFill>
                      <a:prstDash val="solid"/>
                    </a:lnB>
                    <a:solidFill>
                      <a:srgbClr val="DCDDDF"/>
                    </a:solidFill>
                  </a:tcPr>
                </a:tc>
              </a:tr>
              <a:tr h="675249">
                <a:tc>
                  <a:txBody>
                    <a:bodyPr/>
                    <a:lstStyle/>
                    <a:p>
                      <a:pPr marL="109855">
                        <a:lnSpc>
                          <a:spcPts val="137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Dependent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09855">
                        <a:lnSpc>
                          <a:spcPts val="141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(10K)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Child/Spouse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7A9FCD"/>
                      </a:solidFill>
                      <a:prstDash val="solid"/>
                    </a:lnL>
                    <a:lnR w="12700">
                      <a:solidFill>
                        <a:srgbClr val="7A9FCD"/>
                      </a:solidFill>
                      <a:prstDash val="solid"/>
                    </a:lnR>
                    <a:lnT w="12700">
                      <a:solidFill>
                        <a:srgbClr val="7A9FCD"/>
                      </a:solidFill>
                      <a:prstDash val="solid"/>
                    </a:lnT>
                    <a:lnB w="12700">
                      <a:solidFill>
                        <a:srgbClr val="7A9FCD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53975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$1.61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2550" marB="0">
                    <a:lnL w="12700">
                      <a:solidFill>
                        <a:srgbClr val="7A9FCD"/>
                      </a:solidFill>
                      <a:prstDash val="solid"/>
                    </a:lnL>
                    <a:lnR w="12700">
                      <a:solidFill>
                        <a:srgbClr val="7A9FCD"/>
                      </a:solidFill>
                      <a:prstDash val="solid"/>
                    </a:lnR>
                    <a:lnT w="12700">
                      <a:solidFill>
                        <a:srgbClr val="7A9FCD"/>
                      </a:solidFill>
                      <a:prstDash val="solid"/>
                    </a:lnT>
                    <a:lnB w="12700">
                      <a:solidFill>
                        <a:srgbClr val="7A9FCD"/>
                      </a:solidFill>
                      <a:prstDash val="solid"/>
                    </a:lnB>
                    <a:solidFill>
                      <a:srgbClr val="DCDDDF"/>
                    </a:solidFill>
                  </a:tcPr>
                </a:tc>
                <a:tc>
                  <a:txBody>
                    <a:bodyPr/>
                    <a:lstStyle/>
                    <a:p>
                      <a:pPr marL="481965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$0.54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2550" marB="0">
                    <a:lnL w="12700">
                      <a:solidFill>
                        <a:srgbClr val="7A9FCD"/>
                      </a:solidFill>
                      <a:prstDash val="solid"/>
                    </a:lnL>
                    <a:lnR w="12700">
                      <a:solidFill>
                        <a:srgbClr val="7A9FCD"/>
                      </a:solidFill>
                      <a:prstDash val="solid"/>
                    </a:lnR>
                    <a:lnT w="12700">
                      <a:solidFill>
                        <a:srgbClr val="7A9FCD"/>
                      </a:solidFill>
                      <a:prstDash val="solid"/>
                    </a:lnT>
                    <a:lnB w="12700">
                      <a:solidFill>
                        <a:srgbClr val="7A9FCD"/>
                      </a:solidFill>
                      <a:prstDash val="solid"/>
                    </a:lnB>
                    <a:solidFill>
                      <a:srgbClr val="DCDDD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2550" marB="0" anchor="ctr">
                    <a:lnL w="12700">
                      <a:solidFill>
                        <a:srgbClr val="7A9FCD"/>
                      </a:solidFill>
                      <a:prstDash val="solid"/>
                    </a:lnL>
                    <a:lnR w="12700">
                      <a:solidFill>
                        <a:srgbClr val="7A9FCD"/>
                      </a:solidFill>
                      <a:prstDash val="solid"/>
                    </a:lnR>
                    <a:lnT w="12700">
                      <a:solidFill>
                        <a:srgbClr val="7A9FCD"/>
                      </a:solidFill>
                      <a:prstDash val="solid"/>
                    </a:lnT>
                    <a:lnB w="12700">
                      <a:solidFill>
                        <a:srgbClr val="7A9FCD"/>
                      </a:solidFill>
                      <a:prstDash val="solid"/>
                    </a:lnB>
                    <a:solidFill>
                      <a:srgbClr val="DCD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2550" marB="0" anchor="ctr">
                    <a:lnL w="12700">
                      <a:solidFill>
                        <a:srgbClr val="7A9FCD"/>
                      </a:solidFill>
                      <a:prstDash val="solid"/>
                    </a:lnL>
                    <a:lnR w="12700">
                      <a:solidFill>
                        <a:srgbClr val="7A9FCD"/>
                      </a:solidFill>
                      <a:prstDash val="solid"/>
                    </a:lnR>
                    <a:lnT w="12700">
                      <a:solidFill>
                        <a:srgbClr val="7A9FCD"/>
                      </a:solidFill>
                      <a:prstDash val="solid"/>
                    </a:lnT>
                    <a:lnB w="12700">
                      <a:solidFill>
                        <a:srgbClr val="7A9FCD"/>
                      </a:solidFill>
                      <a:prstDash val="solid"/>
                    </a:lnB>
                    <a:solidFill>
                      <a:srgbClr val="DCDDD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682528"/>
              </p:ext>
            </p:extLst>
          </p:nvPr>
        </p:nvGraphicFramePr>
        <p:xfrm>
          <a:off x="354583" y="3270250"/>
          <a:ext cx="8332217" cy="33380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16940"/>
                <a:gridCol w="1955147"/>
                <a:gridCol w="2960130"/>
              </a:tblGrid>
              <a:tr h="611599">
                <a:tc>
                  <a:txBody>
                    <a:bodyPr/>
                    <a:lstStyle/>
                    <a:p>
                      <a:pPr marL="68580">
                        <a:lnSpc>
                          <a:spcPts val="1395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Benefit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Type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47040">
                        <a:lnSpc>
                          <a:spcPts val="1395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Benefit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1783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5"/>
                        </a:lnSpc>
                      </a:pP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Bi-Weekly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Premium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</a:tr>
              <a:tr h="287092">
                <a:tc rowSpan="1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8580" marR="815975" algn="ctr">
                        <a:lnSpc>
                          <a:spcPct val="1075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Employee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Optional 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Supplemental 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R="416559" algn="r">
                        <a:lnSpc>
                          <a:spcPts val="1415"/>
                        </a:lnSpc>
                        <a:spcBef>
                          <a:spcPts val="38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889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$3.75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000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</a:tr>
              <a:tr h="2217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E5E"/>
                    </a:solidFill>
                  </a:tcPr>
                </a:tc>
                <a:tc>
                  <a:txBody>
                    <a:bodyPr/>
                    <a:lstStyle/>
                    <a:p>
                      <a:pPr marR="416559" algn="r">
                        <a:lnSpc>
                          <a:spcPts val="1415"/>
                        </a:lnSpc>
                        <a:spcBef>
                          <a:spcPts val="2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00"/>
                        </a:lnSpc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$7.50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2217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E5E"/>
                    </a:solidFill>
                  </a:tcPr>
                </a:tc>
                <a:tc>
                  <a:txBody>
                    <a:bodyPr/>
                    <a:lstStyle/>
                    <a:p>
                      <a:pPr marR="416559" algn="r">
                        <a:lnSpc>
                          <a:spcPts val="1415"/>
                        </a:lnSpc>
                        <a:spcBef>
                          <a:spcPts val="2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00"/>
                        </a:lnSpc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$11.25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</a:tr>
              <a:tr h="2217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E5E"/>
                    </a:solidFill>
                  </a:tcPr>
                </a:tc>
                <a:tc>
                  <a:txBody>
                    <a:bodyPr/>
                    <a:lstStyle/>
                    <a:p>
                      <a:pPr marR="377190" algn="r">
                        <a:lnSpc>
                          <a:spcPts val="1410"/>
                        </a:lnSpc>
                        <a:spcBef>
                          <a:spcPts val="2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00"/>
                        </a:lnSpc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$15.00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2217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E5E"/>
                    </a:solidFill>
                  </a:tcPr>
                </a:tc>
                <a:tc>
                  <a:txBody>
                    <a:bodyPr/>
                    <a:lstStyle/>
                    <a:p>
                      <a:pPr marR="377190" algn="r">
                        <a:lnSpc>
                          <a:spcPts val="1410"/>
                        </a:lnSpc>
                        <a:spcBef>
                          <a:spcPts val="2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00"/>
                        </a:lnSpc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$18.75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</a:tr>
              <a:tr h="2217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E5E"/>
                    </a:solidFill>
                  </a:tcPr>
                </a:tc>
                <a:tc>
                  <a:txBody>
                    <a:bodyPr/>
                    <a:lstStyle/>
                    <a:p>
                      <a:pPr marR="377190" algn="r">
                        <a:lnSpc>
                          <a:spcPts val="1415"/>
                        </a:lnSpc>
                        <a:spcBef>
                          <a:spcPts val="2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00"/>
                        </a:lnSpc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$22.50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2217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E5E"/>
                    </a:solidFill>
                  </a:tcPr>
                </a:tc>
                <a:tc>
                  <a:txBody>
                    <a:bodyPr/>
                    <a:lstStyle/>
                    <a:p>
                      <a:pPr marR="377190" algn="r">
                        <a:lnSpc>
                          <a:spcPts val="1415"/>
                        </a:lnSpc>
                        <a:spcBef>
                          <a:spcPts val="2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00"/>
                        </a:lnSpc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$26.25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</a:tr>
              <a:tr h="2217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E5E"/>
                    </a:solidFill>
                  </a:tcPr>
                </a:tc>
                <a:tc>
                  <a:txBody>
                    <a:bodyPr/>
                    <a:lstStyle/>
                    <a:p>
                      <a:pPr marR="377190" algn="r">
                        <a:lnSpc>
                          <a:spcPts val="1415"/>
                        </a:lnSpc>
                        <a:spcBef>
                          <a:spcPts val="2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00"/>
                        </a:lnSpc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$30.00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2217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E5E"/>
                    </a:solidFill>
                  </a:tcPr>
                </a:tc>
                <a:tc>
                  <a:txBody>
                    <a:bodyPr/>
                    <a:lstStyle/>
                    <a:p>
                      <a:pPr marR="377190" algn="r">
                        <a:lnSpc>
                          <a:spcPts val="1410"/>
                        </a:lnSpc>
                        <a:spcBef>
                          <a:spcPts val="3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00"/>
                        </a:lnSpc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$33.75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</a:tr>
              <a:tr h="2217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E5E"/>
                    </a:solidFill>
                  </a:tcPr>
                </a:tc>
                <a:tc>
                  <a:txBody>
                    <a:bodyPr/>
                    <a:lstStyle/>
                    <a:p>
                      <a:pPr marR="377190" algn="r">
                        <a:lnSpc>
                          <a:spcPts val="1410"/>
                        </a:lnSpc>
                        <a:spcBef>
                          <a:spcPts val="3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05"/>
                        </a:lnSpc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$37.50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2217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E5E"/>
                    </a:solidFill>
                  </a:tcPr>
                </a:tc>
                <a:tc>
                  <a:txBody>
                    <a:bodyPr/>
                    <a:lstStyle/>
                    <a:p>
                      <a:pPr marR="377190" algn="r">
                        <a:lnSpc>
                          <a:spcPts val="1410"/>
                        </a:lnSpc>
                        <a:spcBef>
                          <a:spcPts val="3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05"/>
                        </a:lnSpc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$41.25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</a:tr>
              <a:tr h="2217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3E5E"/>
                    </a:solidFill>
                  </a:tcPr>
                </a:tc>
                <a:tc>
                  <a:txBody>
                    <a:bodyPr/>
                    <a:lstStyle/>
                    <a:p>
                      <a:pPr marR="377190" algn="r">
                        <a:lnSpc>
                          <a:spcPts val="1410"/>
                        </a:lnSpc>
                        <a:spcBef>
                          <a:spcPts val="3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00"/>
                        </a:lnSpc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$45.00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</a:tbl>
          </a:graphicData>
        </a:graphic>
      </p:graphicFrame>
      <p:pic>
        <p:nvPicPr>
          <p:cNvPr id="3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0800" y="17938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69913"/>
            <a:ext cx="1847214" cy="11798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1140" y="1070736"/>
            <a:ext cx="7173595" cy="4650740"/>
          </a:xfrm>
          <a:prstGeom prst="rect">
            <a:avLst/>
          </a:prstGeom>
        </p:spPr>
        <p:txBody>
          <a:bodyPr vert="horz" wrap="square" lIns="0" tIns="213995" rIns="0" bIns="0" rtlCol="0">
            <a:spAutoFit/>
          </a:bodyPr>
          <a:lstStyle/>
          <a:p>
            <a:pPr marL="247015">
              <a:lnSpc>
                <a:spcPct val="100000"/>
              </a:lnSpc>
              <a:spcBef>
                <a:spcPts val="1685"/>
              </a:spcBef>
            </a:pPr>
            <a:r>
              <a:rPr sz="2400" spc="-10" dirty="0">
                <a:solidFill>
                  <a:srgbClr val="0063BB"/>
                </a:solidFill>
                <a:latin typeface="Arial Black"/>
                <a:cs typeface="Arial Black"/>
              </a:rPr>
              <a:t>What </a:t>
            </a:r>
            <a:r>
              <a:rPr sz="2400" dirty="0">
                <a:solidFill>
                  <a:srgbClr val="0063BB"/>
                </a:solidFill>
                <a:latin typeface="Arial Black"/>
                <a:cs typeface="Arial Black"/>
              </a:rPr>
              <a:t>We’ll </a:t>
            </a:r>
            <a:r>
              <a:rPr sz="2400" spc="-5" dirty="0">
                <a:solidFill>
                  <a:srgbClr val="0063BB"/>
                </a:solidFill>
                <a:latin typeface="Arial Black"/>
                <a:cs typeface="Arial Black"/>
              </a:rPr>
              <a:t>Cover</a:t>
            </a:r>
            <a:r>
              <a:rPr sz="2400" spc="-15" dirty="0">
                <a:solidFill>
                  <a:srgbClr val="0063BB"/>
                </a:solidFill>
                <a:latin typeface="Arial Black"/>
                <a:cs typeface="Arial Black"/>
              </a:rPr>
              <a:t> </a:t>
            </a:r>
            <a:r>
              <a:rPr sz="2400" spc="-10" dirty="0">
                <a:solidFill>
                  <a:srgbClr val="0063BB"/>
                </a:solidFill>
                <a:latin typeface="Arial Black"/>
                <a:cs typeface="Arial Black"/>
              </a:rPr>
              <a:t>Today</a:t>
            </a:r>
            <a:endParaRPr sz="2400" dirty="0">
              <a:latin typeface="Arial Black"/>
              <a:cs typeface="Arial Black"/>
            </a:endParaRPr>
          </a:p>
          <a:p>
            <a:pPr marL="222885" marR="5080" indent="-210185">
              <a:lnSpc>
                <a:spcPts val="2580"/>
              </a:lnSpc>
              <a:spcBef>
                <a:spcPts val="1925"/>
              </a:spcBef>
              <a:buClr>
                <a:srgbClr val="0063BB"/>
              </a:buClr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spc="-5" dirty="0">
                <a:latin typeface="Arial Black"/>
                <a:cs typeface="Arial Black"/>
              </a:rPr>
              <a:t>Discussion </a:t>
            </a:r>
            <a:r>
              <a:rPr sz="2400" dirty="0">
                <a:latin typeface="Arial Black"/>
                <a:cs typeface="Arial Black"/>
              </a:rPr>
              <a:t>of effective date of </a:t>
            </a:r>
            <a:r>
              <a:rPr sz="2400" spc="-5" dirty="0">
                <a:latin typeface="Arial Black"/>
                <a:cs typeface="Arial Black"/>
              </a:rPr>
              <a:t>coverage  </a:t>
            </a:r>
            <a:r>
              <a:rPr sz="2400" spc="-10" dirty="0">
                <a:latin typeface="Arial Black"/>
                <a:cs typeface="Arial Black"/>
              </a:rPr>
              <a:t>and </a:t>
            </a:r>
            <a:r>
              <a:rPr sz="2400" dirty="0">
                <a:latin typeface="Arial Black"/>
                <a:cs typeface="Arial Black"/>
              </a:rPr>
              <a:t>who </a:t>
            </a:r>
            <a:r>
              <a:rPr sz="2400" spc="-5" dirty="0">
                <a:latin typeface="Arial Black"/>
                <a:cs typeface="Arial Black"/>
              </a:rPr>
              <a:t>can </a:t>
            </a:r>
            <a:r>
              <a:rPr sz="2400" dirty="0">
                <a:latin typeface="Arial Black"/>
                <a:cs typeface="Arial Black"/>
              </a:rPr>
              <a:t>be </a:t>
            </a:r>
            <a:r>
              <a:rPr sz="2400" spc="-5" dirty="0">
                <a:latin typeface="Arial Black"/>
                <a:cs typeface="Arial Black"/>
              </a:rPr>
              <a:t>covered under your</a:t>
            </a:r>
            <a:r>
              <a:rPr sz="2400" spc="-405" dirty="0">
                <a:latin typeface="Arial Black"/>
                <a:cs typeface="Arial Black"/>
              </a:rPr>
              <a:t> </a:t>
            </a:r>
            <a:r>
              <a:rPr sz="2400" spc="-10" dirty="0">
                <a:latin typeface="Arial Black"/>
                <a:cs typeface="Arial Black"/>
              </a:rPr>
              <a:t>group  </a:t>
            </a:r>
            <a:r>
              <a:rPr sz="2400" spc="-5" dirty="0">
                <a:latin typeface="Arial Black"/>
                <a:cs typeface="Arial Black"/>
              </a:rPr>
              <a:t>benefits (eligible</a:t>
            </a:r>
            <a:r>
              <a:rPr sz="2400" spc="-135" dirty="0">
                <a:latin typeface="Arial Black"/>
                <a:cs typeface="Arial Black"/>
              </a:rPr>
              <a:t> </a:t>
            </a:r>
            <a:r>
              <a:rPr sz="2400" spc="-10" dirty="0">
                <a:latin typeface="Arial Black"/>
                <a:cs typeface="Arial Black"/>
              </a:rPr>
              <a:t>dependents)</a:t>
            </a:r>
            <a:endParaRPr sz="2400" dirty="0">
              <a:latin typeface="Arial Black"/>
              <a:cs typeface="Arial Black"/>
            </a:endParaRPr>
          </a:p>
          <a:p>
            <a:pPr marL="255270" indent="-242570">
              <a:lnSpc>
                <a:spcPct val="100000"/>
              </a:lnSpc>
              <a:spcBef>
                <a:spcPts val="1535"/>
              </a:spcBef>
              <a:buClr>
                <a:srgbClr val="0063BB"/>
              </a:buClr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spc="-5" dirty="0">
                <a:latin typeface="Arial Black"/>
                <a:cs typeface="Arial Black"/>
              </a:rPr>
              <a:t>Discussion </a:t>
            </a:r>
            <a:r>
              <a:rPr sz="2400" dirty="0">
                <a:latin typeface="Arial Black"/>
                <a:cs typeface="Arial Black"/>
              </a:rPr>
              <a:t>of plan</a:t>
            </a:r>
            <a:r>
              <a:rPr sz="2400" spc="-225" dirty="0">
                <a:latin typeface="Arial Black"/>
                <a:cs typeface="Arial Black"/>
              </a:rPr>
              <a:t> </a:t>
            </a:r>
            <a:r>
              <a:rPr sz="2400" dirty="0">
                <a:latin typeface="Arial Black"/>
                <a:cs typeface="Arial Black"/>
              </a:rPr>
              <a:t>offerings</a:t>
            </a:r>
          </a:p>
          <a:p>
            <a:pPr marL="255270" indent="-242570">
              <a:lnSpc>
                <a:spcPct val="100000"/>
              </a:lnSpc>
              <a:spcBef>
                <a:spcPts val="1585"/>
              </a:spcBef>
              <a:buClr>
                <a:srgbClr val="0063BB"/>
              </a:buClr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spc="-5" dirty="0" smtClean="0">
                <a:latin typeface="Arial Black"/>
                <a:cs typeface="Arial Black"/>
              </a:rPr>
              <a:t>20</a:t>
            </a:r>
            <a:r>
              <a:rPr lang="en-US" sz="2400" spc="-5" dirty="0" smtClean="0">
                <a:latin typeface="Arial Black"/>
                <a:cs typeface="Arial Black"/>
              </a:rPr>
              <a:t>20 </a:t>
            </a:r>
            <a:r>
              <a:rPr sz="2400" dirty="0" smtClean="0">
                <a:latin typeface="Arial Black"/>
                <a:cs typeface="Arial Black"/>
              </a:rPr>
              <a:t>Rates</a:t>
            </a:r>
            <a:endParaRPr sz="2400" dirty="0">
              <a:latin typeface="Arial Black"/>
              <a:cs typeface="Arial Black"/>
            </a:endParaRPr>
          </a:p>
          <a:p>
            <a:pPr marL="255270" indent="-242570">
              <a:lnSpc>
                <a:spcPct val="100000"/>
              </a:lnSpc>
              <a:spcBef>
                <a:spcPts val="1585"/>
              </a:spcBef>
              <a:buClr>
                <a:srgbClr val="0063BB"/>
              </a:buClr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dirty="0">
                <a:latin typeface="Arial Black"/>
                <a:cs typeface="Arial Black"/>
              </a:rPr>
              <a:t>Q&amp;A</a:t>
            </a:r>
          </a:p>
          <a:p>
            <a:pPr marL="255270" indent="-242570">
              <a:lnSpc>
                <a:spcPct val="100000"/>
              </a:lnSpc>
              <a:spcBef>
                <a:spcPts val="1600"/>
              </a:spcBef>
              <a:buClr>
                <a:srgbClr val="0063BB"/>
              </a:buClr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dirty="0">
                <a:latin typeface="Arial Black"/>
                <a:cs typeface="Arial Black"/>
              </a:rPr>
              <a:t>Complete</a:t>
            </a:r>
            <a:r>
              <a:rPr sz="2400" spc="-155" dirty="0">
                <a:latin typeface="Arial Black"/>
                <a:cs typeface="Arial Black"/>
              </a:rPr>
              <a:t> </a:t>
            </a:r>
            <a:r>
              <a:rPr sz="2400" spc="-5" dirty="0">
                <a:latin typeface="Arial Black"/>
                <a:cs typeface="Arial Black"/>
              </a:rPr>
              <a:t>applications/forms</a:t>
            </a:r>
            <a:endParaRPr sz="2400" dirty="0">
              <a:latin typeface="Arial Black"/>
              <a:cs typeface="Arial Black"/>
            </a:endParaRPr>
          </a:p>
          <a:p>
            <a:pPr marL="255270" indent="-242570">
              <a:lnSpc>
                <a:spcPct val="100000"/>
              </a:lnSpc>
              <a:spcBef>
                <a:spcPts val="1580"/>
              </a:spcBef>
              <a:buClr>
                <a:srgbClr val="0063BB"/>
              </a:buClr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spc="-10" dirty="0">
                <a:latin typeface="Arial Black"/>
                <a:cs typeface="Arial Black"/>
              </a:rPr>
              <a:t>Turn </a:t>
            </a:r>
            <a:r>
              <a:rPr sz="2400" dirty="0">
                <a:latin typeface="Arial Black"/>
                <a:cs typeface="Arial Black"/>
              </a:rPr>
              <a:t>in </a:t>
            </a:r>
            <a:r>
              <a:rPr sz="2400" spc="-10" dirty="0">
                <a:latin typeface="Arial Black"/>
                <a:cs typeface="Arial Black"/>
              </a:rPr>
              <a:t>all</a:t>
            </a:r>
            <a:r>
              <a:rPr sz="2400" spc="-15" dirty="0">
                <a:latin typeface="Arial Black"/>
                <a:cs typeface="Arial Black"/>
              </a:rPr>
              <a:t> </a:t>
            </a:r>
            <a:r>
              <a:rPr sz="2400" spc="-5" dirty="0">
                <a:latin typeface="Arial Black"/>
                <a:cs typeface="Arial Black"/>
              </a:rPr>
              <a:t>paperwork</a:t>
            </a:r>
            <a:endParaRPr sz="2400" dirty="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28100" y="6617420"/>
            <a:ext cx="1358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z="1200" spc="-5" dirty="0">
                <a:latin typeface="Arial"/>
                <a:cs typeface="Arial"/>
              </a:rPr>
              <a:t>2</a:t>
            </a:fld>
            <a:endParaRPr sz="1200">
              <a:latin typeface="Arial"/>
              <a:cs typeface="Arial"/>
            </a:endParaRPr>
          </a:p>
        </p:txBody>
      </p:sp>
      <p:pic>
        <p:nvPicPr>
          <p:cNvPr id="5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72147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9387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584" y="374650"/>
            <a:ext cx="6737984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 smtClean="0"/>
              <a:t>20</a:t>
            </a:r>
            <a:r>
              <a:rPr lang="en-US" sz="2600" dirty="0" smtClean="0"/>
              <a:t>20</a:t>
            </a:r>
            <a:r>
              <a:rPr sz="2600" dirty="0" smtClean="0"/>
              <a:t> </a:t>
            </a:r>
            <a:r>
              <a:rPr sz="2600" dirty="0"/>
              <a:t>Premium </a:t>
            </a:r>
            <a:r>
              <a:rPr sz="2600" spc="-5" dirty="0"/>
              <a:t>Contributions </a:t>
            </a:r>
            <a:r>
              <a:rPr sz="2600" dirty="0"/>
              <a:t>for </a:t>
            </a:r>
            <a:r>
              <a:rPr sz="2600" spc="-10" dirty="0"/>
              <a:t>New</a:t>
            </a:r>
            <a:r>
              <a:rPr sz="2600" spc="-80" dirty="0"/>
              <a:t> </a:t>
            </a:r>
            <a:r>
              <a:rPr sz="2600" dirty="0"/>
              <a:t>Hires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20</a:t>
            </a:fld>
            <a:endParaRPr spc="-5" dirty="0"/>
          </a:p>
        </p:txBody>
      </p:sp>
      <p:graphicFrame>
        <p:nvGraphicFramePr>
          <p:cNvPr id="5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898318"/>
              </p:ext>
            </p:extLst>
          </p:nvPr>
        </p:nvGraphicFramePr>
        <p:xfrm>
          <a:off x="1447800" y="1152819"/>
          <a:ext cx="6378719" cy="54554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2816"/>
                <a:gridCol w="1345184"/>
                <a:gridCol w="1371600"/>
                <a:gridCol w="968520"/>
                <a:gridCol w="990599"/>
              </a:tblGrid>
              <a:tr h="4969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2020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9179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Bi-Weekly County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3307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Bi-Weekly Employee</a:t>
                      </a:r>
                      <a:r>
                        <a:rPr sz="18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449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 Share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Percentage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76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544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BA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County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Employee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</a:tr>
              <a:tr h="5057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Anthem (BCBS)</a:t>
                      </a:r>
                      <a:r>
                        <a:rPr sz="16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HSA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4206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Employee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BA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$264.94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$66.24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80%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20%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</a:tr>
              <a:tr h="4208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Employee +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BA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$506.46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$126.61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80%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20%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4206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Family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BA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$660.26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$165.07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80%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20%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</a:tr>
              <a:tr h="5973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Kaiser HMO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1079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4207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Employee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BA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$220.83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$55.21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80%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20%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</a:tr>
              <a:tr h="4207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Employee +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BA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$422.15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$105.54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80%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20%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4207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Family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BA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$550.35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$137.59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80%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20%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</a:tr>
            </a:tbl>
          </a:graphicData>
        </a:graphic>
      </p:graphicFrame>
      <p:pic>
        <p:nvPicPr>
          <p:cNvPr id="3" name="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3319" y="304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584" y="374650"/>
            <a:ext cx="6737984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 smtClean="0"/>
              <a:t>20</a:t>
            </a:r>
            <a:r>
              <a:rPr lang="en-US" sz="2600" dirty="0" smtClean="0"/>
              <a:t>20</a:t>
            </a:r>
            <a:r>
              <a:rPr sz="2600" dirty="0" smtClean="0"/>
              <a:t> </a:t>
            </a:r>
            <a:r>
              <a:rPr sz="2600" dirty="0"/>
              <a:t>Premium </a:t>
            </a:r>
            <a:r>
              <a:rPr sz="2600" spc="-5" dirty="0"/>
              <a:t>Contributions </a:t>
            </a:r>
            <a:r>
              <a:rPr sz="2600" dirty="0"/>
              <a:t>for </a:t>
            </a:r>
            <a:r>
              <a:rPr sz="2600" spc="-10" dirty="0"/>
              <a:t>New</a:t>
            </a:r>
            <a:r>
              <a:rPr sz="2600" spc="-80" dirty="0"/>
              <a:t> </a:t>
            </a:r>
            <a:r>
              <a:rPr sz="2600" dirty="0"/>
              <a:t>Hires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21</a:t>
            </a:fld>
            <a:endParaRPr spc="-5" dirty="0"/>
          </a:p>
        </p:txBody>
      </p:sp>
      <p:graphicFrame>
        <p:nvGraphicFramePr>
          <p:cNvPr id="5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558185"/>
              </p:ext>
            </p:extLst>
          </p:nvPr>
        </p:nvGraphicFramePr>
        <p:xfrm>
          <a:off x="1447800" y="1152819"/>
          <a:ext cx="6378719" cy="54554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2816"/>
                <a:gridCol w="1345184"/>
                <a:gridCol w="1371600"/>
                <a:gridCol w="968520"/>
                <a:gridCol w="990599"/>
              </a:tblGrid>
              <a:tr h="4969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2020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9179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Bi-Weekly County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3307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Bi-Weekly Employee</a:t>
                      </a:r>
                      <a:r>
                        <a:rPr sz="18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449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 Share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Percentage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76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544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BA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County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Employee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</a:tr>
              <a:tr h="5057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600" b="1" spc="-5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lang="en-US" sz="1600" b="1" spc="-5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etna</a:t>
                      </a:r>
                      <a:r>
                        <a:rPr sz="1600" b="1" spc="-20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600" b="1" spc="-20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Dental PPO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4206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Employee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BA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10" dirty="0" smtClean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13.06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$4.26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75%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25%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</a:tr>
              <a:tr h="4208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Employee +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1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BA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$26.69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$8.80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75%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25%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4206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Family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BA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$34.98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$11.57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75%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25%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</a:tr>
              <a:tr h="5973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lang="en-US" sz="1600" b="1" spc="-5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Aetna Dental</a:t>
                      </a:r>
                      <a:r>
                        <a:rPr lang="en-US" sz="1600" b="1" spc="-5" baseline="0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HMO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1079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4207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Employee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BA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$6.50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$1.90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75%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25%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</a:tr>
              <a:tr h="4207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Employee +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1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BA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$12.67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$3.88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75%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25%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4207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Family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BA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$20.79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$6.38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75%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25%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</a:tr>
            </a:tbl>
          </a:graphicData>
        </a:graphic>
      </p:graphicFrame>
      <p:pic>
        <p:nvPicPr>
          <p:cNvPr id="3" name="Slide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30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5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584" y="374650"/>
            <a:ext cx="6737984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 smtClean="0"/>
              <a:t>20</a:t>
            </a:r>
            <a:r>
              <a:rPr lang="en-US" sz="2600" dirty="0" smtClean="0"/>
              <a:t>20</a:t>
            </a:r>
            <a:r>
              <a:rPr sz="2600" dirty="0" smtClean="0"/>
              <a:t> </a:t>
            </a:r>
            <a:r>
              <a:rPr sz="2600" dirty="0"/>
              <a:t>Premium </a:t>
            </a:r>
            <a:r>
              <a:rPr sz="2600" spc="-5" dirty="0"/>
              <a:t>Contributions </a:t>
            </a:r>
            <a:r>
              <a:rPr sz="2600" dirty="0"/>
              <a:t>for </a:t>
            </a:r>
            <a:r>
              <a:rPr sz="2600" spc="-10" dirty="0"/>
              <a:t>New</a:t>
            </a:r>
            <a:r>
              <a:rPr sz="2600" spc="-80" dirty="0"/>
              <a:t> </a:t>
            </a:r>
            <a:r>
              <a:rPr sz="2600" dirty="0"/>
              <a:t>Hires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22</a:t>
            </a:fld>
            <a:endParaRPr spc="-5" dirty="0"/>
          </a:p>
        </p:txBody>
      </p:sp>
      <p:graphicFrame>
        <p:nvGraphicFramePr>
          <p:cNvPr id="5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574001"/>
              </p:ext>
            </p:extLst>
          </p:nvPr>
        </p:nvGraphicFramePr>
        <p:xfrm>
          <a:off x="1447800" y="1152819"/>
          <a:ext cx="6378719" cy="35959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2816"/>
                <a:gridCol w="1345184"/>
                <a:gridCol w="1371600"/>
                <a:gridCol w="968520"/>
                <a:gridCol w="990599"/>
              </a:tblGrid>
              <a:tr h="4969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2020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9179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Bi-Weekly County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43307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Bi-Weekly Employee</a:t>
                      </a:r>
                      <a:r>
                        <a:rPr sz="18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449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 Share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Percentage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762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544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BA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County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Employee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</a:tr>
              <a:tr h="5057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en-US" sz="1600" b="1" spc="-5" dirty="0" err="1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Eyemed</a:t>
                      </a:r>
                      <a:r>
                        <a:rPr lang="en-US" sz="1600" b="1" spc="-5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Vision </a:t>
                      </a:r>
                      <a:r>
                        <a:rPr lang="en-US" sz="1600" b="1" spc="-20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PPO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4206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Employee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BA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10" dirty="0" smtClean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4.21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$3.00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58%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42%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</a:tr>
              <a:tr h="4208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Employee +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1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BA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$4.21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$3.00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58%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42%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4206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Family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BA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$4.21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$3.00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58%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E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600" b="1" spc="-10" dirty="0" smtClean="0">
                          <a:latin typeface="Calibri"/>
                          <a:cs typeface="Calibri"/>
                        </a:rPr>
                        <a:t>42%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ED2"/>
                    </a:solidFill>
                  </a:tcPr>
                </a:tc>
              </a:tr>
            </a:tbl>
          </a:graphicData>
        </a:graphic>
      </p:graphicFrame>
      <p:pic>
        <p:nvPicPr>
          <p:cNvPr id="3" name="Slide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579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2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2204" y="383793"/>
            <a:ext cx="277622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60" dirty="0"/>
              <a:t>QUESTIONS????</a:t>
            </a:r>
          </a:p>
        </p:txBody>
      </p:sp>
      <p:sp>
        <p:nvSpPr>
          <p:cNvPr id="3" name="object 3"/>
          <p:cNvSpPr/>
          <p:nvPr/>
        </p:nvSpPr>
        <p:spPr>
          <a:xfrm>
            <a:off x="2286000" y="3886200"/>
            <a:ext cx="4006214" cy="2859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349370" y="1057197"/>
            <a:ext cx="8675116" cy="23718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5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kern="0" spc="60" dirty="0" smtClean="0"/>
              <a:t>If you have any questions, please feel free to contact Employee Benefits via:</a:t>
            </a:r>
          </a:p>
          <a:p>
            <a:pPr marL="12700">
              <a:spcBef>
                <a:spcPts val="95"/>
              </a:spcBef>
            </a:pPr>
            <a:endParaRPr lang="en-US" kern="0" spc="60" dirty="0" smtClean="0"/>
          </a:p>
          <a:p>
            <a:pPr marL="355600" indent="-342900">
              <a:spcBef>
                <a:spcPts val="95"/>
              </a:spcBef>
              <a:buFont typeface="Wingdings" panose="05000000000000000000" pitchFamily="2" charset="2"/>
              <a:buChar char="Ø"/>
            </a:pPr>
            <a:r>
              <a:rPr lang="en-US" kern="0" spc="60" dirty="0" smtClean="0"/>
              <a:t>Phone at (404) 612-7605 </a:t>
            </a:r>
          </a:p>
          <a:p>
            <a:pPr marL="12700">
              <a:spcBef>
                <a:spcPts val="95"/>
              </a:spcBef>
            </a:pPr>
            <a:endParaRPr lang="en-US" kern="0" spc="60" dirty="0"/>
          </a:p>
          <a:p>
            <a:pPr marL="355600" indent="-342900">
              <a:spcBef>
                <a:spcPts val="95"/>
              </a:spcBef>
              <a:buFont typeface="Wingdings" panose="05000000000000000000" pitchFamily="2" charset="2"/>
              <a:buChar char="Ø"/>
            </a:pPr>
            <a:r>
              <a:rPr lang="en-US" kern="0" spc="60" dirty="0" smtClean="0"/>
              <a:t>Email at </a:t>
            </a:r>
            <a:r>
              <a:rPr lang="en-US" kern="0" spc="60" dirty="0" smtClean="0">
                <a:hlinkClick r:id="rId5"/>
              </a:rPr>
              <a:t>employeebenefits@fultoncountyga.gov</a:t>
            </a:r>
            <a:endParaRPr lang="en-US" kern="0" spc="60" dirty="0"/>
          </a:p>
        </p:txBody>
      </p:sp>
      <p:pic>
        <p:nvPicPr>
          <p:cNvPr id="5" name="Slide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9400" y="5791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586485"/>
            <a:ext cx="7998460" cy="5905206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22885" marR="450215" indent="-210185" algn="just">
              <a:lnSpc>
                <a:spcPct val="89600"/>
              </a:lnSpc>
              <a:spcBef>
                <a:spcPts val="400"/>
              </a:spcBef>
              <a:buClr>
                <a:srgbClr val="0063BB"/>
              </a:buClr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spc="-5" dirty="0">
                <a:latin typeface="Arial Black"/>
                <a:cs typeface="Arial Black"/>
              </a:rPr>
              <a:t>Coverage </a:t>
            </a:r>
            <a:r>
              <a:rPr sz="2400" dirty="0">
                <a:latin typeface="Arial Black"/>
                <a:cs typeface="Arial Black"/>
              </a:rPr>
              <a:t>is </a:t>
            </a:r>
            <a:r>
              <a:rPr sz="2400" spc="-10" dirty="0">
                <a:latin typeface="Arial Black"/>
                <a:cs typeface="Arial Black"/>
              </a:rPr>
              <a:t>effective </a:t>
            </a:r>
            <a:r>
              <a:rPr sz="2400" dirty="0">
                <a:latin typeface="Arial Black"/>
                <a:cs typeface="Arial Black"/>
              </a:rPr>
              <a:t>the </a:t>
            </a:r>
            <a:r>
              <a:rPr sz="2400" spc="-5" dirty="0">
                <a:latin typeface="Arial Black"/>
                <a:cs typeface="Arial Black"/>
              </a:rPr>
              <a:t>first date </a:t>
            </a:r>
            <a:r>
              <a:rPr sz="2400" dirty="0">
                <a:latin typeface="Arial Black"/>
                <a:cs typeface="Arial Black"/>
              </a:rPr>
              <a:t>of the  </a:t>
            </a:r>
            <a:r>
              <a:rPr sz="2400" spc="-5" dirty="0">
                <a:latin typeface="Arial Black"/>
                <a:cs typeface="Arial Black"/>
              </a:rPr>
              <a:t>month </a:t>
            </a:r>
            <a:r>
              <a:rPr sz="2400" dirty="0">
                <a:latin typeface="Arial Black"/>
                <a:cs typeface="Arial Black"/>
              </a:rPr>
              <a:t>in which </a:t>
            </a:r>
            <a:r>
              <a:rPr sz="2400" spc="-5" dirty="0">
                <a:latin typeface="Arial Black"/>
                <a:cs typeface="Arial Black"/>
              </a:rPr>
              <a:t>new employee </a:t>
            </a:r>
            <a:r>
              <a:rPr sz="2400" dirty="0">
                <a:latin typeface="Arial Black"/>
                <a:cs typeface="Arial Black"/>
              </a:rPr>
              <a:t>receives </a:t>
            </a:r>
            <a:r>
              <a:rPr sz="2800" spc="-5" dirty="0">
                <a:latin typeface="Arial Black"/>
                <a:cs typeface="Arial Black"/>
              </a:rPr>
              <a:t>2  </a:t>
            </a:r>
            <a:r>
              <a:rPr sz="2400" spc="-10" dirty="0">
                <a:latin typeface="Arial Black"/>
                <a:cs typeface="Arial Black"/>
              </a:rPr>
              <a:t>paychecks </a:t>
            </a:r>
            <a:r>
              <a:rPr sz="2400" spc="-5" dirty="0">
                <a:latin typeface="Arial Black"/>
                <a:cs typeface="Arial Black"/>
              </a:rPr>
              <a:t>and deductions</a:t>
            </a:r>
            <a:r>
              <a:rPr sz="2400" spc="-280" dirty="0">
                <a:latin typeface="Arial Black"/>
                <a:cs typeface="Arial Black"/>
              </a:rPr>
              <a:t> </a:t>
            </a:r>
            <a:r>
              <a:rPr sz="2400" spc="-5" dirty="0">
                <a:latin typeface="Arial Black"/>
                <a:cs typeface="Arial Black"/>
              </a:rPr>
              <a:t>taken</a:t>
            </a:r>
            <a:endParaRPr sz="2400" dirty="0">
              <a:latin typeface="Arial Black"/>
              <a:cs typeface="Arial Black"/>
            </a:endParaRPr>
          </a:p>
          <a:p>
            <a:pPr marL="222885" marR="5080" indent="-210185">
              <a:lnSpc>
                <a:spcPct val="86200"/>
              </a:lnSpc>
              <a:spcBef>
                <a:spcPts val="1885"/>
              </a:spcBef>
              <a:buClr>
                <a:srgbClr val="0063BB"/>
              </a:buClr>
              <a:buSzPct val="92000"/>
              <a:buFont typeface="Wingdings"/>
              <a:buChar char=""/>
              <a:tabLst>
                <a:tab pos="245110" algn="l"/>
              </a:tabLst>
            </a:pPr>
            <a:r>
              <a:rPr sz="2500" spc="-70" dirty="0">
                <a:latin typeface="Arial Black"/>
                <a:cs typeface="Arial Black"/>
              </a:rPr>
              <a:t>Medical </a:t>
            </a:r>
            <a:r>
              <a:rPr sz="2500" spc="-75" dirty="0">
                <a:latin typeface="Arial Black"/>
                <a:cs typeface="Arial Black"/>
              </a:rPr>
              <a:t>coverage mandatory </a:t>
            </a:r>
            <a:r>
              <a:rPr sz="2500" spc="-65" dirty="0">
                <a:latin typeface="Arial Black"/>
                <a:cs typeface="Arial Black"/>
              </a:rPr>
              <a:t>unless </a:t>
            </a:r>
            <a:r>
              <a:rPr sz="2500" spc="-5" dirty="0">
                <a:latin typeface="Arial Black"/>
                <a:cs typeface="Arial Black"/>
              </a:rPr>
              <a:t>you can  </a:t>
            </a:r>
            <a:r>
              <a:rPr sz="2500" spc="-75" dirty="0">
                <a:latin typeface="Arial Black"/>
                <a:cs typeface="Arial Black"/>
              </a:rPr>
              <a:t>provide proof </a:t>
            </a:r>
            <a:r>
              <a:rPr sz="2500" spc="-5" dirty="0">
                <a:latin typeface="Arial Black"/>
                <a:cs typeface="Arial Black"/>
              </a:rPr>
              <a:t>of </a:t>
            </a:r>
            <a:r>
              <a:rPr sz="2500" spc="-75" dirty="0">
                <a:latin typeface="Arial Black"/>
                <a:cs typeface="Arial Black"/>
              </a:rPr>
              <a:t>other </a:t>
            </a:r>
            <a:r>
              <a:rPr sz="2500" spc="-85" dirty="0">
                <a:latin typeface="Arial Black"/>
                <a:cs typeface="Arial Black"/>
              </a:rPr>
              <a:t>major </a:t>
            </a:r>
            <a:r>
              <a:rPr sz="2500" spc="-5" dirty="0">
                <a:latin typeface="Arial Black"/>
                <a:cs typeface="Arial Black"/>
              </a:rPr>
              <a:t>medical  coverage</a:t>
            </a:r>
            <a:endParaRPr sz="2500" dirty="0">
              <a:latin typeface="Arial Black"/>
              <a:cs typeface="Arial Black"/>
            </a:endParaRPr>
          </a:p>
          <a:p>
            <a:pPr marL="222885" marR="744855" indent="-210185">
              <a:lnSpc>
                <a:spcPts val="2580"/>
              </a:lnSpc>
              <a:spcBef>
                <a:spcPts val="1900"/>
              </a:spcBef>
              <a:buClr>
                <a:srgbClr val="0063BB"/>
              </a:buClr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dirty="0">
                <a:latin typeface="Arial Black"/>
                <a:cs typeface="Arial Black"/>
              </a:rPr>
              <a:t>Who can I </a:t>
            </a:r>
            <a:r>
              <a:rPr sz="2400" spc="-10" dirty="0">
                <a:latin typeface="Arial Black"/>
                <a:cs typeface="Arial Black"/>
              </a:rPr>
              <a:t>cover under </a:t>
            </a:r>
            <a:r>
              <a:rPr sz="2400" dirty="0">
                <a:latin typeface="Arial Black"/>
                <a:cs typeface="Arial Black"/>
              </a:rPr>
              <a:t>my </a:t>
            </a:r>
            <a:r>
              <a:rPr sz="2400" spc="-5" dirty="0">
                <a:latin typeface="Arial Black"/>
                <a:cs typeface="Arial Black"/>
              </a:rPr>
              <a:t>Fulton</a:t>
            </a:r>
            <a:r>
              <a:rPr sz="2400" spc="-395" dirty="0">
                <a:latin typeface="Arial Black"/>
                <a:cs typeface="Arial Black"/>
              </a:rPr>
              <a:t> </a:t>
            </a:r>
            <a:r>
              <a:rPr sz="2400" spc="-5" dirty="0">
                <a:latin typeface="Arial Black"/>
                <a:cs typeface="Arial Black"/>
              </a:rPr>
              <a:t>County  group insurance</a:t>
            </a:r>
            <a:r>
              <a:rPr sz="2400" spc="-225" dirty="0">
                <a:latin typeface="Arial Black"/>
                <a:cs typeface="Arial Black"/>
              </a:rPr>
              <a:t> </a:t>
            </a:r>
            <a:r>
              <a:rPr sz="2400" spc="-5" dirty="0">
                <a:latin typeface="Arial Black"/>
                <a:cs typeface="Arial Black"/>
              </a:rPr>
              <a:t>benefits:</a:t>
            </a:r>
            <a:endParaRPr sz="2400" dirty="0">
              <a:latin typeface="Arial Black"/>
              <a:cs typeface="Arial Black"/>
            </a:endParaRPr>
          </a:p>
          <a:p>
            <a:pPr marL="408940" lvl="1" indent="-184785">
              <a:lnSpc>
                <a:spcPct val="100000"/>
              </a:lnSpc>
              <a:spcBef>
                <a:spcPts val="550"/>
              </a:spcBef>
              <a:buClr>
                <a:srgbClr val="0063BB"/>
              </a:buClr>
              <a:buFont typeface="Symbol"/>
              <a:buChar char=""/>
              <a:tabLst>
                <a:tab pos="416559" algn="l"/>
              </a:tabLst>
            </a:pPr>
            <a:r>
              <a:rPr sz="20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Legal spouse-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must provide copy of </a:t>
            </a:r>
            <a:r>
              <a:rPr sz="2000" b="1" i="1" spc="-5" dirty="0">
                <a:latin typeface="Arial"/>
                <a:cs typeface="Arial"/>
              </a:rPr>
              <a:t>marriage</a:t>
            </a:r>
            <a:r>
              <a:rPr sz="2000" b="1" i="1" spc="-165" dirty="0">
                <a:latin typeface="Arial"/>
                <a:cs typeface="Arial"/>
              </a:rPr>
              <a:t> </a:t>
            </a:r>
            <a:r>
              <a:rPr sz="2000" b="1" i="1" spc="-5" dirty="0">
                <a:latin typeface="Arial"/>
                <a:cs typeface="Arial"/>
              </a:rPr>
              <a:t>certificate</a:t>
            </a:r>
            <a:endParaRPr sz="2000" dirty="0">
              <a:latin typeface="Arial"/>
              <a:cs typeface="Arial"/>
            </a:endParaRPr>
          </a:p>
          <a:p>
            <a:pPr marL="408940" marR="250825" lvl="1" indent="-184785">
              <a:lnSpc>
                <a:spcPts val="2150"/>
              </a:lnSpc>
              <a:spcBef>
                <a:spcPts val="760"/>
              </a:spcBef>
              <a:buClr>
                <a:srgbClr val="0063BB"/>
              </a:buClr>
              <a:buFont typeface="Symbol"/>
              <a:buChar char=""/>
              <a:tabLst>
                <a:tab pos="408940" algn="l"/>
              </a:tabLst>
            </a:pPr>
            <a:r>
              <a:rPr sz="20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Children, </a:t>
            </a: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step-children </a:t>
            </a:r>
            <a:r>
              <a:rPr sz="20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up to age </a:t>
            </a: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26-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must provide copy</a:t>
            </a:r>
            <a:r>
              <a:rPr sz="2000" b="1" i="1" spc="-204" dirty="0">
                <a:latin typeface="Arial"/>
                <a:cs typeface="Arial"/>
              </a:rPr>
              <a:t> </a:t>
            </a:r>
            <a:r>
              <a:rPr sz="2000" b="1" i="1" spc="-5" dirty="0">
                <a:latin typeface="Arial"/>
                <a:cs typeface="Arial"/>
              </a:rPr>
              <a:t>of  birth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spc="-5" dirty="0">
                <a:latin typeface="Arial"/>
                <a:cs typeface="Arial"/>
              </a:rPr>
              <a:t>certificate</a:t>
            </a:r>
            <a:endParaRPr sz="2000" dirty="0">
              <a:latin typeface="Arial"/>
              <a:cs typeface="Arial"/>
            </a:endParaRPr>
          </a:p>
          <a:p>
            <a:pPr marL="416559" lvl="1" indent="-192405">
              <a:lnSpc>
                <a:spcPts val="2275"/>
              </a:lnSpc>
              <a:spcBef>
                <a:spcPts val="459"/>
              </a:spcBef>
              <a:buClr>
                <a:srgbClr val="0063BB"/>
              </a:buClr>
              <a:buFont typeface="Symbol"/>
              <a:buChar char=""/>
              <a:tabLst>
                <a:tab pos="416559" algn="l"/>
              </a:tabLst>
            </a:pPr>
            <a:r>
              <a:rPr sz="20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Adopted </a:t>
            </a: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children, </a:t>
            </a:r>
            <a:r>
              <a:rPr sz="20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court ordered </a:t>
            </a: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child/medical</a:t>
            </a:r>
            <a:r>
              <a:rPr sz="2000" b="1" u="heavy" spc="-1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support-</a:t>
            </a:r>
            <a:endParaRPr sz="2000" dirty="0">
              <a:latin typeface="Arial"/>
              <a:cs typeface="Arial"/>
            </a:endParaRPr>
          </a:p>
          <a:p>
            <a:pPr marL="408940">
              <a:lnSpc>
                <a:spcPts val="2275"/>
              </a:lnSpc>
            </a:pPr>
            <a:r>
              <a:rPr sz="2000" b="1" i="1" dirty="0">
                <a:latin typeface="Arial"/>
                <a:cs typeface="Arial"/>
              </a:rPr>
              <a:t>court </a:t>
            </a:r>
            <a:r>
              <a:rPr sz="2000" b="1" i="1" spc="-5" dirty="0">
                <a:latin typeface="Arial"/>
                <a:cs typeface="Arial"/>
              </a:rPr>
              <a:t>documents/orders </a:t>
            </a:r>
            <a:r>
              <a:rPr sz="2000" b="1" i="1" dirty="0">
                <a:latin typeface="Arial"/>
                <a:cs typeface="Arial"/>
              </a:rPr>
              <a:t>signed </a:t>
            </a:r>
            <a:r>
              <a:rPr sz="2000" b="1" i="1" spc="-5" dirty="0">
                <a:latin typeface="Arial"/>
                <a:cs typeface="Arial"/>
              </a:rPr>
              <a:t>by the</a:t>
            </a:r>
            <a:r>
              <a:rPr sz="2000" b="1" i="1" spc="-10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court</a:t>
            </a:r>
            <a:endParaRPr sz="2000" dirty="0">
              <a:latin typeface="Arial"/>
              <a:cs typeface="Arial"/>
            </a:endParaRPr>
          </a:p>
          <a:p>
            <a:pPr marL="408940" marR="400050" lvl="1" indent="-184785">
              <a:lnSpc>
                <a:spcPts val="2160"/>
              </a:lnSpc>
              <a:spcBef>
                <a:spcPts val="755"/>
              </a:spcBef>
              <a:buClr>
                <a:srgbClr val="0063BB"/>
              </a:buClr>
              <a:buFont typeface="Symbol"/>
              <a:buChar char=""/>
              <a:tabLst>
                <a:tab pos="408940" algn="l"/>
              </a:tabLst>
            </a:pPr>
            <a:r>
              <a:rPr sz="2000" b="1" dirty="0">
                <a:latin typeface="Arial"/>
                <a:cs typeface="Arial"/>
              </a:rPr>
              <a:t>Children </a:t>
            </a:r>
            <a:r>
              <a:rPr sz="2000" b="1" spc="-5" dirty="0">
                <a:latin typeface="Arial"/>
                <a:cs typeface="Arial"/>
              </a:rPr>
              <a:t>age </a:t>
            </a:r>
            <a:r>
              <a:rPr sz="2000" b="1" dirty="0">
                <a:latin typeface="Arial"/>
                <a:cs typeface="Arial"/>
              </a:rPr>
              <a:t>26 or </a:t>
            </a:r>
            <a:r>
              <a:rPr sz="2000" b="1" spc="-10" dirty="0">
                <a:latin typeface="Arial"/>
                <a:cs typeface="Arial"/>
              </a:rPr>
              <a:t>older </a:t>
            </a:r>
            <a:r>
              <a:rPr sz="2000" b="1" spc="20" dirty="0">
                <a:latin typeface="Arial"/>
                <a:cs typeface="Arial"/>
              </a:rPr>
              <a:t>who </a:t>
            </a:r>
            <a:r>
              <a:rPr sz="2000" b="1" spc="-15" dirty="0">
                <a:latin typeface="Arial"/>
                <a:cs typeface="Arial"/>
              </a:rPr>
              <a:t>have </a:t>
            </a:r>
            <a:r>
              <a:rPr sz="2000" b="1" dirty="0">
                <a:latin typeface="Arial"/>
                <a:cs typeface="Arial"/>
              </a:rPr>
              <a:t>a </a:t>
            </a:r>
            <a:r>
              <a:rPr sz="2000" b="1" spc="-5" dirty="0">
                <a:latin typeface="Arial"/>
                <a:cs typeface="Arial"/>
              </a:rPr>
              <a:t>mental/physical  permanent </a:t>
            </a:r>
            <a:r>
              <a:rPr sz="2000" b="1" spc="-10" dirty="0">
                <a:latin typeface="Arial"/>
                <a:cs typeface="Arial"/>
              </a:rPr>
              <a:t>disability- </a:t>
            </a:r>
            <a:r>
              <a:rPr sz="2000" b="1" i="1" dirty="0">
                <a:latin typeface="Arial"/>
                <a:cs typeface="Arial"/>
              </a:rPr>
              <a:t>physician </a:t>
            </a:r>
            <a:r>
              <a:rPr sz="2000" b="1" i="1" spc="-5" dirty="0">
                <a:latin typeface="Arial"/>
                <a:cs typeface="Arial"/>
              </a:rPr>
              <a:t>verification of permanent  disability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28100" y="6617420"/>
            <a:ext cx="1358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z="1200" spc="-5" dirty="0">
                <a:latin typeface="Arial"/>
                <a:cs typeface="Arial"/>
              </a:rPr>
              <a:t>3</a:t>
            </a:fld>
            <a:endParaRPr sz="1200">
              <a:latin typeface="Arial"/>
              <a:cs typeface="Arial"/>
            </a:endParaRPr>
          </a:p>
        </p:txBody>
      </p:sp>
      <p:pic>
        <p:nvPicPr>
          <p:cNvPr id="5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0400" y="636397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584" y="345693"/>
            <a:ext cx="20320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Kaiser</a:t>
            </a:r>
            <a:r>
              <a:rPr sz="2800" spc="-145" dirty="0"/>
              <a:t> </a:t>
            </a:r>
            <a:r>
              <a:rPr sz="2800" spc="-10" dirty="0"/>
              <a:t>HMO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8965692" y="6633167"/>
            <a:ext cx="8509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5" dirty="0"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44384" y="6582407"/>
            <a:ext cx="1618615" cy="2374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9729" y="855980"/>
            <a:ext cx="8764270" cy="0"/>
          </a:xfrm>
          <a:custGeom>
            <a:avLst/>
            <a:gdLst/>
            <a:ahLst/>
            <a:cxnLst/>
            <a:rect l="l" t="t" r="r" b="b"/>
            <a:pathLst>
              <a:path w="8764270">
                <a:moveTo>
                  <a:pt x="0" y="0"/>
                </a:moveTo>
                <a:lnTo>
                  <a:pt x="8764270" y="0"/>
                </a:lnTo>
              </a:path>
            </a:pathLst>
          </a:custGeom>
          <a:ln w="38100">
            <a:solidFill>
              <a:srgbClr val="5F61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70810" y="880742"/>
            <a:ext cx="6473190" cy="59772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70810" y="880743"/>
            <a:ext cx="3236594" cy="59772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5795" y="973581"/>
            <a:ext cx="5753735" cy="483044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222885" marR="398145" indent="-210185">
              <a:lnSpc>
                <a:spcPct val="89700"/>
              </a:lnSpc>
              <a:spcBef>
                <a:spcPts val="365"/>
              </a:spcBef>
              <a:buClr>
                <a:srgbClr val="0063BB"/>
              </a:buClr>
              <a:buSzPct val="95454"/>
              <a:buFont typeface="Wingdings"/>
              <a:buChar char=""/>
              <a:tabLst>
                <a:tab pos="235585" algn="l"/>
              </a:tabLst>
            </a:pPr>
            <a:r>
              <a:rPr sz="2200" spc="-5" dirty="0">
                <a:latin typeface="Arial"/>
                <a:cs typeface="Arial"/>
              </a:rPr>
              <a:t>Requires you to </a:t>
            </a:r>
            <a:r>
              <a:rPr sz="2200" dirty="0">
                <a:latin typeface="Arial"/>
                <a:cs typeface="Arial"/>
              </a:rPr>
              <a:t>see </a:t>
            </a:r>
            <a:r>
              <a:rPr sz="2200" spc="-5" dirty="0">
                <a:latin typeface="Arial"/>
                <a:cs typeface="Arial"/>
              </a:rPr>
              <a:t>only </a:t>
            </a:r>
            <a:r>
              <a:rPr sz="2200" dirty="0">
                <a:latin typeface="Arial"/>
                <a:cs typeface="Arial"/>
              </a:rPr>
              <a:t>in-network  </a:t>
            </a:r>
            <a:r>
              <a:rPr sz="2200" spc="-5" dirty="0">
                <a:latin typeface="Arial"/>
                <a:cs typeface="Arial"/>
              </a:rPr>
              <a:t>providers to receive </a:t>
            </a:r>
            <a:r>
              <a:rPr sz="2200" dirty="0">
                <a:latin typeface="Arial"/>
                <a:cs typeface="Arial"/>
              </a:rPr>
              <a:t>benefits, </a:t>
            </a:r>
            <a:r>
              <a:rPr sz="2200" spc="-5" dirty="0">
                <a:latin typeface="Arial"/>
                <a:cs typeface="Arial"/>
              </a:rPr>
              <a:t>except in</a:t>
            </a:r>
            <a:r>
              <a:rPr sz="2200" spc="-27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an  emergency – there are no </a:t>
            </a:r>
            <a:r>
              <a:rPr sz="2200" dirty="0">
                <a:latin typeface="Arial"/>
                <a:cs typeface="Arial"/>
              </a:rPr>
              <a:t>out-of-network  </a:t>
            </a:r>
            <a:r>
              <a:rPr sz="2200" spc="-5" dirty="0">
                <a:latin typeface="Arial"/>
                <a:cs typeface="Arial"/>
              </a:rPr>
              <a:t>benefits</a:t>
            </a:r>
            <a:endParaRPr sz="2200">
              <a:latin typeface="Arial"/>
              <a:cs typeface="Arial"/>
            </a:endParaRPr>
          </a:p>
          <a:p>
            <a:pPr marL="222885" marR="511175" indent="-210185">
              <a:lnSpc>
                <a:spcPts val="2390"/>
              </a:lnSpc>
              <a:spcBef>
                <a:spcPts val="1739"/>
              </a:spcBef>
              <a:buClr>
                <a:srgbClr val="0063BB"/>
              </a:buClr>
              <a:buSzPct val="95454"/>
              <a:buFont typeface="Wingdings"/>
              <a:buChar char=""/>
              <a:tabLst>
                <a:tab pos="235585" algn="l"/>
              </a:tabLst>
            </a:pPr>
            <a:r>
              <a:rPr sz="2200" spc="-5" dirty="0">
                <a:latin typeface="Arial"/>
                <a:cs typeface="Arial"/>
              </a:rPr>
              <a:t>Typically has lower </a:t>
            </a:r>
            <a:r>
              <a:rPr sz="2200" dirty="0">
                <a:latin typeface="Arial"/>
                <a:cs typeface="Arial"/>
              </a:rPr>
              <a:t>out-of-pocket </a:t>
            </a:r>
            <a:r>
              <a:rPr sz="2200" spc="-5" dirty="0">
                <a:latin typeface="Arial"/>
                <a:cs typeface="Arial"/>
              </a:rPr>
              <a:t>costs</a:t>
            </a:r>
            <a:r>
              <a:rPr sz="2200" spc="-29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–  moderate </a:t>
            </a:r>
            <a:r>
              <a:rPr sz="2200" dirty="0">
                <a:latin typeface="Arial"/>
                <a:cs typeface="Arial"/>
              </a:rPr>
              <a:t>copays </a:t>
            </a:r>
            <a:r>
              <a:rPr sz="2200" spc="-5" dirty="0">
                <a:latin typeface="Arial"/>
                <a:cs typeface="Arial"/>
              </a:rPr>
              <a:t>for</a:t>
            </a:r>
            <a:r>
              <a:rPr sz="2200" spc="-15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services</a:t>
            </a:r>
            <a:endParaRPr sz="2200">
              <a:latin typeface="Arial"/>
              <a:cs typeface="Arial"/>
            </a:endParaRPr>
          </a:p>
          <a:p>
            <a:pPr marL="234315" indent="-221615">
              <a:lnSpc>
                <a:spcPct val="100000"/>
              </a:lnSpc>
              <a:spcBef>
                <a:spcPts val="1415"/>
              </a:spcBef>
              <a:buClr>
                <a:srgbClr val="0063BB"/>
              </a:buClr>
              <a:buSzPct val="95454"/>
              <a:buFont typeface="Wingdings"/>
              <a:buChar char=""/>
              <a:tabLst>
                <a:tab pos="234950" algn="l"/>
              </a:tabLst>
            </a:pPr>
            <a:r>
              <a:rPr sz="2200" spc="-5" dirty="0">
                <a:latin typeface="Arial"/>
                <a:cs typeface="Arial"/>
              </a:rPr>
              <a:t>Kaiser HMO uses </a:t>
            </a:r>
            <a:r>
              <a:rPr sz="2200" dirty="0">
                <a:latin typeface="Arial"/>
                <a:cs typeface="Arial"/>
              </a:rPr>
              <a:t>staff/service center</a:t>
            </a:r>
            <a:r>
              <a:rPr sz="2200" spc="-34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model</a:t>
            </a:r>
            <a:endParaRPr sz="2200">
              <a:latin typeface="Arial"/>
              <a:cs typeface="Arial"/>
            </a:endParaRPr>
          </a:p>
          <a:p>
            <a:pPr marL="408940" lvl="1" indent="-184785">
              <a:lnSpc>
                <a:spcPct val="100000"/>
              </a:lnSpc>
              <a:spcBef>
                <a:spcPts val="450"/>
              </a:spcBef>
              <a:buClr>
                <a:srgbClr val="0063BB"/>
              </a:buClr>
              <a:buFont typeface="Symbol"/>
              <a:buChar char=""/>
              <a:tabLst>
                <a:tab pos="410845" algn="l"/>
              </a:tabLst>
            </a:pPr>
            <a:r>
              <a:rPr sz="1800" spc="-15" dirty="0">
                <a:latin typeface="Arial"/>
                <a:cs typeface="Arial"/>
              </a:rPr>
              <a:t>Employs </a:t>
            </a:r>
            <a:r>
              <a:rPr sz="1800" spc="-10" dirty="0">
                <a:latin typeface="Arial"/>
                <a:cs typeface="Arial"/>
              </a:rPr>
              <a:t>network </a:t>
            </a:r>
            <a:r>
              <a:rPr sz="1800" spc="-5" dirty="0">
                <a:latin typeface="Arial"/>
                <a:cs typeface="Arial"/>
              </a:rPr>
              <a:t>doctors </a:t>
            </a:r>
            <a:r>
              <a:rPr sz="1800" spc="-10" dirty="0">
                <a:latin typeface="Arial"/>
                <a:cs typeface="Arial"/>
              </a:rPr>
              <a:t>and </a:t>
            </a:r>
            <a:r>
              <a:rPr sz="1800" spc="-15" dirty="0">
                <a:latin typeface="Arial"/>
                <a:cs typeface="Arial"/>
              </a:rPr>
              <a:t>owns </a:t>
            </a:r>
            <a:r>
              <a:rPr sz="1800" spc="-10" dirty="0">
                <a:latin typeface="Arial"/>
                <a:cs typeface="Arial"/>
              </a:rPr>
              <a:t>network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facilities</a:t>
            </a:r>
            <a:endParaRPr sz="1800">
              <a:latin typeface="Arial"/>
              <a:cs typeface="Arial"/>
            </a:endParaRPr>
          </a:p>
          <a:p>
            <a:pPr marL="408940" marR="42545" lvl="1" indent="-184785">
              <a:lnSpc>
                <a:spcPts val="1939"/>
              </a:lnSpc>
              <a:spcBef>
                <a:spcPts val="690"/>
              </a:spcBef>
              <a:buClr>
                <a:srgbClr val="0063BB"/>
              </a:buClr>
              <a:buFont typeface="Symbol"/>
              <a:buChar char=""/>
              <a:tabLst>
                <a:tab pos="410845" algn="l"/>
              </a:tabLst>
            </a:pPr>
            <a:r>
              <a:rPr sz="1800" spc="-10" dirty="0">
                <a:latin typeface="Arial"/>
                <a:cs typeface="Arial"/>
              </a:rPr>
              <a:t>Has </a:t>
            </a:r>
            <a:r>
              <a:rPr sz="1800" spc="-5" dirty="0">
                <a:latin typeface="Arial"/>
                <a:cs typeface="Arial"/>
              </a:rPr>
              <a:t>29 </a:t>
            </a:r>
            <a:r>
              <a:rPr sz="1800" spc="-10" dirty="0">
                <a:latin typeface="Arial"/>
                <a:cs typeface="Arial"/>
              </a:rPr>
              <a:t>medical </a:t>
            </a:r>
            <a:r>
              <a:rPr sz="1800" spc="-5" dirty="0">
                <a:latin typeface="Arial"/>
                <a:cs typeface="Arial"/>
              </a:rPr>
              <a:t>campuses </a:t>
            </a:r>
            <a:r>
              <a:rPr sz="1800" dirty="0">
                <a:latin typeface="Arial"/>
                <a:cs typeface="Arial"/>
              </a:rPr>
              <a:t>in </a:t>
            </a:r>
            <a:r>
              <a:rPr sz="1800" spc="-5" dirty="0">
                <a:latin typeface="Arial"/>
                <a:cs typeface="Arial"/>
              </a:rPr>
              <a:t>the Atlanta </a:t>
            </a:r>
            <a:r>
              <a:rPr sz="1800" spc="-10" dirty="0">
                <a:latin typeface="Arial"/>
                <a:cs typeface="Arial"/>
              </a:rPr>
              <a:t>and </a:t>
            </a:r>
            <a:r>
              <a:rPr sz="1800" spc="-5" dirty="0">
                <a:latin typeface="Arial"/>
                <a:cs typeface="Arial"/>
              </a:rPr>
              <a:t>Athens  service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areas</a:t>
            </a:r>
            <a:endParaRPr sz="1800">
              <a:latin typeface="Arial"/>
              <a:cs typeface="Arial"/>
            </a:endParaRPr>
          </a:p>
          <a:p>
            <a:pPr marL="408940" marR="518159" lvl="1" indent="-184785">
              <a:lnSpc>
                <a:spcPct val="89900"/>
              </a:lnSpc>
              <a:spcBef>
                <a:spcPts val="625"/>
              </a:spcBef>
              <a:buClr>
                <a:srgbClr val="0063BB"/>
              </a:buClr>
              <a:buFont typeface="Symbol"/>
              <a:buChar char=""/>
              <a:tabLst>
                <a:tab pos="410845" algn="l"/>
              </a:tabLst>
            </a:pPr>
            <a:r>
              <a:rPr sz="1800" spc="-10" dirty="0">
                <a:latin typeface="Arial"/>
                <a:cs typeface="Arial"/>
              </a:rPr>
              <a:t>Partners </a:t>
            </a:r>
            <a:r>
              <a:rPr sz="1800" spc="-20" dirty="0">
                <a:latin typeface="Arial"/>
                <a:cs typeface="Arial"/>
              </a:rPr>
              <a:t>with </a:t>
            </a:r>
            <a:r>
              <a:rPr sz="1800" dirty="0">
                <a:latin typeface="Arial"/>
                <a:cs typeface="Arial"/>
              </a:rPr>
              <a:t>Emory St. </a:t>
            </a:r>
            <a:r>
              <a:rPr sz="1800" spc="-5" dirty="0">
                <a:latin typeface="Arial"/>
                <a:cs typeface="Arial"/>
              </a:rPr>
              <a:t>Joseph’s and </a:t>
            </a:r>
            <a:r>
              <a:rPr sz="1800" dirty="0">
                <a:latin typeface="Arial"/>
                <a:cs typeface="Arial"/>
              </a:rPr>
              <a:t>Emory  </a:t>
            </a:r>
            <a:r>
              <a:rPr sz="1800" spc="-5" dirty="0">
                <a:latin typeface="Arial"/>
                <a:cs typeface="Arial"/>
              </a:rPr>
              <a:t>Midtown Hospitals </a:t>
            </a:r>
            <a:r>
              <a:rPr sz="1800" dirty="0">
                <a:latin typeface="Arial"/>
                <a:cs typeface="Arial"/>
              </a:rPr>
              <a:t>for in-patient </a:t>
            </a:r>
            <a:r>
              <a:rPr sz="1800" spc="-5" dirty="0">
                <a:latin typeface="Arial"/>
                <a:cs typeface="Arial"/>
              </a:rPr>
              <a:t>care, Northside  </a:t>
            </a:r>
            <a:r>
              <a:rPr sz="1800" spc="-10" dirty="0">
                <a:latin typeface="Arial"/>
                <a:cs typeface="Arial"/>
              </a:rPr>
              <a:t>Hospital </a:t>
            </a:r>
            <a:r>
              <a:rPr sz="1800" dirty="0">
                <a:latin typeface="Arial"/>
                <a:cs typeface="Arial"/>
              </a:rPr>
              <a:t>for OB/GYN </a:t>
            </a:r>
            <a:r>
              <a:rPr sz="1800" spc="-5" dirty="0">
                <a:latin typeface="Arial"/>
                <a:cs typeface="Arial"/>
              </a:rPr>
              <a:t>services, CHOA, </a:t>
            </a:r>
            <a:r>
              <a:rPr sz="1800" spc="-10" dirty="0">
                <a:latin typeface="Arial"/>
                <a:cs typeface="Arial"/>
              </a:rPr>
              <a:t>Gwinnett  Medical </a:t>
            </a:r>
            <a:r>
              <a:rPr sz="1800" spc="-5" dirty="0">
                <a:latin typeface="Arial"/>
                <a:cs typeface="Arial"/>
              </a:rPr>
              <a:t>Center, </a:t>
            </a:r>
            <a:r>
              <a:rPr sz="1800" spc="-10" dirty="0">
                <a:latin typeface="Arial"/>
                <a:cs typeface="Arial"/>
              </a:rPr>
              <a:t>and </a:t>
            </a:r>
            <a:r>
              <a:rPr sz="1800" spc="-5" dirty="0">
                <a:latin typeface="Arial"/>
                <a:cs typeface="Arial"/>
              </a:rPr>
              <a:t>Athens </a:t>
            </a:r>
            <a:r>
              <a:rPr sz="1800" spc="-10" dirty="0">
                <a:latin typeface="Arial"/>
                <a:cs typeface="Arial"/>
              </a:rPr>
              <a:t>Regional </a:t>
            </a:r>
            <a:r>
              <a:rPr sz="1800" spc="-5" dirty="0">
                <a:latin typeface="Arial"/>
                <a:cs typeface="Arial"/>
              </a:rPr>
              <a:t>Medical  </a:t>
            </a:r>
            <a:r>
              <a:rPr sz="1800" spc="-10" dirty="0">
                <a:latin typeface="Arial"/>
                <a:cs typeface="Arial"/>
              </a:rPr>
              <a:t>Center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9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526" y="628833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584" y="374650"/>
            <a:ext cx="437515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5" dirty="0"/>
              <a:t>How the </a:t>
            </a:r>
            <a:r>
              <a:rPr sz="2600" dirty="0"/>
              <a:t>Kaiser </a:t>
            </a:r>
            <a:r>
              <a:rPr sz="2600" spc="-5" dirty="0"/>
              <a:t>HMO</a:t>
            </a:r>
            <a:r>
              <a:rPr sz="2600" spc="-65" dirty="0"/>
              <a:t> </a:t>
            </a:r>
            <a:r>
              <a:rPr sz="2600" dirty="0"/>
              <a:t>Works</a:t>
            </a:r>
          </a:p>
        </p:txBody>
      </p:sp>
      <p:sp>
        <p:nvSpPr>
          <p:cNvPr id="3" name="object 3"/>
          <p:cNvSpPr/>
          <p:nvPr/>
        </p:nvSpPr>
        <p:spPr>
          <a:xfrm>
            <a:off x="379729" y="849630"/>
            <a:ext cx="8764270" cy="0"/>
          </a:xfrm>
          <a:custGeom>
            <a:avLst/>
            <a:gdLst/>
            <a:ahLst/>
            <a:cxnLst/>
            <a:rect l="l" t="t" r="r" b="b"/>
            <a:pathLst>
              <a:path w="8764270">
                <a:moveTo>
                  <a:pt x="0" y="0"/>
                </a:moveTo>
                <a:lnTo>
                  <a:pt x="8764270" y="0"/>
                </a:lnTo>
              </a:path>
            </a:pathLst>
          </a:custGeom>
          <a:ln w="38100">
            <a:solidFill>
              <a:srgbClr val="5F61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88110" y="3379470"/>
            <a:ext cx="1970405" cy="2080260"/>
          </a:xfrm>
          <a:custGeom>
            <a:avLst/>
            <a:gdLst/>
            <a:ahLst/>
            <a:cxnLst/>
            <a:rect l="l" t="t" r="r" b="b"/>
            <a:pathLst>
              <a:path w="1970404" h="2080260">
                <a:moveTo>
                  <a:pt x="0" y="228599"/>
                </a:moveTo>
                <a:lnTo>
                  <a:pt x="6984" y="173989"/>
                </a:lnTo>
                <a:lnTo>
                  <a:pt x="26034" y="123825"/>
                </a:lnTo>
                <a:lnTo>
                  <a:pt x="55245" y="80009"/>
                </a:lnTo>
                <a:lnTo>
                  <a:pt x="93980" y="43814"/>
                </a:lnTo>
                <a:lnTo>
                  <a:pt x="140334" y="17779"/>
                </a:lnTo>
                <a:lnTo>
                  <a:pt x="191770" y="2539"/>
                </a:lnTo>
                <a:lnTo>
                  <a:pt x="229234" y="0"/>
                </a:lnTo>
                <a:lnTo>
                  <a:pt x="1741804" y="0"/>
                </a:lnTo>
                <a:lnTo>
                  <a:pt x="1796414" y="6350"/>
                </a:lnTo>
                <a:lnTo>
                  <a:pt x="1847214" y="25400"/>
                </a:lnTo>
                <a:lnTo>
                  <a:pt x="1890394" y="54609"/>
                </a:lnTo>
                <a:lnTo>
                  <a:pt x="1926589" y="93344"/>
                </a:lnTo>
                <a:lnTo>
                  <a:pt x="1952625" y="139700"/>
                </a:lnTo>
                <a:lnTo>
                  <a:pt x="1967864" y="191769"/>
                </a:lnTo>
                <a:lnTo>
                  <a:pt x="1970404" y="228599"/>
                </a:lnTo>
                <a:lnTo>
                  <a:pt x="1970404" y="1851659"/>
                </a:lnTo>
                <a:lnTo>
                  <a:pt x="1964054" y="1906269"/>
                </a:lnTo>
                <a:lnTo>
                  <a:pt x="1945004" y="1956434"/>
                </a:lnTo>
                <a:lnTo>
                  <a:pt x="1915794" y="2000249"/>
                </a:lnTo>
                <a:lnTo>
                  <a:pt x="1877060" y="2036444"/>
                </a:lnTo>
                <a:lnTo>
                  <a:pt x="1830704" y="2062479"/>
                </a:lnTo>
                <a:lnTo>
                  <a:pt x="1778635" y="2077084"/>
                </a:lnTo>
                <a:lnTo>
                  <a:pt x="1741804" y="2080259"/>
                </a:lnTo>
                <a:lnTo>
                  <a:pt x="229234" y="2080259"/>
                </a:lnTo>
                <a:lnTo>
                  <a:pt x="173990" y="2073909"/>
                </a:lnTo>
                <a:lnTo>
                  <a:pt x="123825" y="2054859"/>
                </a:lnTo>
                <a:lnTo>
                  <a:pt x="80009" y="2025014"/>
                </a:lnTo>
                <a:lnTo>
                  <a:pt x="44450" y="1986914"/>
                </a:lnTo>
                <a:lnTo>
                  <a:pt x="18415" y="1940559"/>
                </a:lnTo>
                <a:lnTo>
                  <a:pt x="3175" y="1888489"/>
                </a:lnTo>
                <a:lnTo>
                  <a:pt x="0" y="1851659"/>
                </a:lnTo>
                <a:lnTo>
                  <a:pt x="0" y="228599"/>
                </a:lnTo>
                <a:close/>
              </a:path>
            </a:pathLst>
          </a:custGeom>
          <a:ln w="19050">
            <a:solidFill>
              <a:srgbClr val="9FCF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400" y="1386839"/>
            <a:ext cx="2060359" cy="19011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75939" y="5572125"/>
            <a:ext cx="1165225" cy="477520"/>
          </a:xfrm>
          <a:custGeom>
            <a:avLst/>
            <a:gdLst/>
            <a:ahLst/>
            <a:cxnLst/>
            <a:rect l="l" t="t" r="r" b="b"/>
            <a:pathLst>
              <a:path w="1165225" h="477520">
                <a:moveTo>
                  <a:pt x="120650" y="0"/>
                </a:moveTo>
                <a:lnTo>
                  <a:pt x="0" y="26669"/>
                </a:lnTo>
                <a:lnTo>
                  <a:pt x="18415" y="74294"/>
                </a:lnTo>
                <a:lnTo>
                  <a:pt x="40640" y="120015"/>
                </a:lnTo>
                <a:lnTo>
                  <a:pt x="67310" y="163830"/>
                </a:lnTo>
                <a:lnTo>
                  <a:pt x="97790" y="205105"/>
                </a:lnTo>
                <a:lnTo>
                  <a:pt x="132080" y="243840"/>
                </a:lnTo>
                <a:lnTo>
                  <a:pt x="169545" y="279400"/>
                </a:lnTo>
                <a:lnTo>
                  <a:pt x="209550" y="313055"/>
                </a:lnTo>
                <a:lnTo>
                  <a:pt x="253364" y="344169"/>
                </a:lnTo>
                <a:lnTo>
                  <a:pt x="299085" y="371475"/>
                </a:lnTo>
                <a:lnTo>
                  <a:pt x="347345" y="396875"/>
                </a:lnTo>
                <a:lnTo>
                  <a:pt x="398145" y="418465"/>
                </a:lnTo>
                <a:lnTo>
                  <a:pt x="450850" y="436880"/>
                </a:lnTo>
                <a:lnTo>
                  <a:pt x="504825" y="452119"/>
                </a:lnTo>
                <a:lnTo>
                  <a:pt x="560705" y="464184"/>
                </a:lnTo>
                <a:lnTo>
                  <a:pt x="617220" y="472440"/>
                </a:lnTo>
                <a:lnTo>
                  <a:pt x="675005" y="476884"/>
                </a:lnTo>
                <a:lnTo>
                  <a:pt x="734060" y="477520"/>
                </a:lnTo>
                <a:lnTo>
                  <a:pt x="793114" y="474345"/>
                </a:lnTo>
                <a:lnTo>
                  <a:pt x="852170" y="467359"/>
                </a:lnTo>
                <a:lnTo>
                  <a:pt x="911860" y="456565"/>
                </a:lnTo>
                <a:lnTo>
                  <a:pt x="979805" y="438150"/>
                </a:lnTo>
                <a:lnTo>
                  <a:pt x="1044575" y="415290"/>
                </a:lnTo>
                <a:lnTo>
                  <a:pt x="1105535" y="387984"/>
                </a:lnTo>
                <a:lnTo>
                  <a:pt x="1163320" y="355600"/>
                </a:lnTo>
                <a:lnTo>
                  <a:pt x="1165225" y="354330"/>
                </a:lnTo>
                <a:lnTo>
                  <a:pt x="728345" y="354330"/>
                </a:lnTo>
                <a:lnTo>
                  <a:pt x="680085" y="353694"/>
                </a:lnTo>
                <a:lnTo>
                  <a:pt x="631825" y="349884"/>
                </a:lnTo>
                <a:lnTo>
                  <a:pt x="583564" y="342900"/>
                </a:lnTo>
                <a:lnTo>
                  <a:pt x="535939" y="333375"/>
                </a:lnTo>
                <a:lnTo>
                  <a:pt x="488950" y="320040"/>
                </a:lnTo>
                <a:lnTo>
                  <a:pt x="441960" y="303530"/>
                </a:lnTo>
                <a:lnTo>
                  <a:pt x="396239" y="283844"/>
                </a:lnTo>
                <a:lnTo>
                  <a:pt x="353060" y="261619"/>
                </a:lnTo>
                <a:lnTo>
                  <a:pt x="312420" y="236219"/>
                </a:lnTo>
                <a:lnTo>
                  <a:pt x="274955" y="208280"/>
                </a:lnTo>
                <a:lnTo>
                  <a:pt x="240664" y="178434"/>
                </a:lnTo>
                <a:lnTo>
                  <a:pt x="208914" y="146684"/>
                </a:lnTo>
                <a:lnTo>
                  <a:pt x="181610" y="112394"/>
                </a:lnTo>
                <a:lnTo>
                  <a:pt x="157480" y="76834"/>
                </a:lnTo>
                <a:lnTo>
                  <a:pt x="137160" y="38734"/>
                </a:lnTo>
                <a:lnTo>
                  <a:pt x="128270" y="19684"/>
                </a:lnTo>
                <a:lnTo>
                  <a:pt x="120650" y="0"/>
                </a:lnTo>
                <a:close/>
              </a:path>
            </a:pathLst>
          </a:custGeom>
          <a:solidFill>
            <a:srgbClr val="9FC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04284" y="5655945"/>
            <a:ext cx="684530" cy="270510"/>
          </a:xfrm>
          <a:custGeom>
            <a:avLst/>
            <a:gdLst/>
            <a:ahLst/>
            <a:cxnLst/>
            <a:rect l="l" t="t" r="r" b="b"/>
            <a:pathLst>
              <a:path w="684529" h="270510">
                <a:moveTo>
                  <a:pt x="684529" y="0"/>
                </a:moveTo>
                <a:lnTo>
                  <a:pt x="545464" y="0"/>
                </a:lnTo>
                <a:lnTo>
                  <a:pt x="520700" y="34924"/>
                </a:lnTo>
                <a:lnTo>
                  <a:pt x="493394" y="67944"/>
                </a:lnTo>
                <a:lnTo>
                  <a:pt x="462914" y="98424"/>
                </a:lnTo>
                <a:lnTo>
                  <a:pt x="429894" y="126999"/>
                </a:lnTo>
                <a:lnTo>
                  <a:pt x="394335" y="152399"/>
                </a:lnTo>
                <a:lnTo>
                  <a:pt x="356869" y="175894"/>
                </a:lnTo>
                <a:lnTo>
                  <a:pt x="316864" y="197484"/>
                </a:lnTo>
                <a:lnTo>
                  <a:pt x="274954" y="215899"/>
                </a:lnTo>
                <a:lnTo>
                  <a:pt x="232410" y="231774"/>
                </a:lnTo>
                <a:lnTo>
                  <a:pt x="187325" y="245109"/>
                </a:lnTo>
                <a:lnTo>
                  <a:pt x="141604" y="255904"/>
                </a:lnTo>
                <a:lnTo>
                  <a:pt x="95250" y="263524"/>
                </a:lnTo>
                <a:lnTo>
                  <a:pt x="47625" y="268604"/>
                </a:lnTo>
                <a:lnTo>
                  <a:pt x="0" y="270509"/>
                </a:lnTo>
                <a:lnTo>
                  <a:pt x="436879" y="270509"/>
                </a:lnTo>
                <a:lnTo>
                  <a:pt x="488950" y="235584"/>
                </a:lnTo>
                <a:lnTo>
                  <a:pt x="537844" y="195579"/>
                </a:lnTo>
                <a:lnTo>
                  <a:pt x="582929" y="151129"/>
                </a:lnTo>
                <a:lnTo>
                  <a:pt x="622300" y="104139"/>
                </a:lnTo>
                <a:lnTo>
                  <a:pt x="656589" y="53339"/>
                </a:lnTo>
                <a:lnTo>
                  <a:pt x="671194" y="26669"/>
                </a:lnTo>
                <a:lnTo>
                  <a:pt x="684529" y="0"/>
                </a:lnTo>
                <a:close/>
              </a:path>
            </a:pathLst>
          </a:custGeom>
          <a:solidFill>
            <a:srgbClr val="9FC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62754" y="5439409"/>
            <a:ext cx="315595" cy="216535"/>
          </a:xfrm>
          <a:custGeom>
            <a:avLst/>
            <a:gdLst/>
            <a:ahLst/>
            <a:cxnLst/>
            <a:rect l="l" t="t" r="r" b="b"/>
            <a:pathLst>
              <a:path w="315595" h="216535">
                <a:moveTo>
                  <a:pt x="212725" y="0"/>
                </a:moveTo>
                <a:lnTo>
                  <a:pt x="0" y="216534"/>
                </a:lnTo>
                <a:lnTo>
                  <a:pt x="315595" y="216534"/>
                </a:lnTo>
                <a:lnTo>
                  <a:pt x="212725" y="0"/>
                </a:lnTo>
                <a:close/>
              </a:path>
            </a:pathLst>
          </a:custGeom>
          <a:solidFill>
            <a:srgbClr val="9FC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47494" y="5317490"/>
            <a:ext cx="1706880" cy="984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83714" y="5489575"/>
            <a:ext cx="1276985" cy="6718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73530" y="5343525"/>
            <a:ext cx="1600200" cy="878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07104" y="3379470"/>
            <a:ext cx="1970405" cy="2080260"/>
          </a:xfrm>
          <a:custGeom>
            <a:avLst/>
            <a:gdLst/>
            <a:ahLst/>
            <a:cxnLst/>
            <a:rect l="l" t="t" r="r" b="b"/>
            <a:pathLst>
              <a:path w="1970404" h="2080260">
                <a:moveTo>
                  <a:pt x="1741170" y="0"/>
                </a:moveTo>
                <a:lnTo>
                  <a:pt x="228600" y="0"/>
                </a:lnTo>
                <a:lnTo>
                  <a:pt x="210185" y="634"/>
                </a:lnTo>
                <a:lnTo>
                  <a:pt x="156210" y="11429"/>
                </a:lnTo>
                <a:lnTo>
                  <a:pt x="107950" y="34289"/>
                </a:lnTo>
                <a:lnTo>
                  <a:pt x="66675" y="66675"/>
                </a:lnTo>
                <a:lnTo>
                  <a:pt x="34290" y="107950"/>
                </a:lnTo>
                <a:lnTo>
                  <a:pt x="11430" y="156209"/>
                </a:lnTo>
                <a:lnTo>
                  <a:pt x="635" y="210184"/>
                </a:lnTo>
                <a:lnTo>
                  <a:pt x="0" y="228599"/>
                </a:lnTo>
                <a:lnTo>
                  <a:pt x="0" y="1851659"/>
                </a:lnTo>
                <a:lnTo>
                  <a:pt x="6350" y="1906269"/>
                </a:lnTo>
                <a:lnTo>
                  <a:pt x="25400" y="1956434"/>
                </a:lnTo>
                <a:lnTo>
                  <a:pt x="55245" y="2000249"/>
                </a:lnTo>
                <a:lnTo>
                  <a:pt x="93345" y="2036444"/>
                </a:lnTo>
                <a:lnTo>
                  <a:pt x="139700" y="2062479"/>
                </a:lnTo>
                <a:lnTo>
                  <a:pt x="191770" y="2077084"/>
                </a:lnTo>
                <a:lnTo>
                  <a:pt x="228600" y="2080259"/>
                </a:lnTo>
                <a:lnTo>
                  <a:pt x="1741170" y="2080259"/>
                </a:lnTo>
                <a:lnTo>
                  <a:pt x="1796415" y="2073909"/>
                </a:lnTo>
                <a:lnTo>
                  <a:pt x="1846580" y="2054859"/>
                </a:lnTo>
                <a:lnTo>
                  <a:pt x="1890395" y="2025014"/>
                </a:lnTo>
                <a:lnTo>
                  <a:pt x="1925955" y="1986914"/>
                </a:lnTo>
                <a:lnTo>
                  <a:pt x="1952625" y="1940559"/>
                </a:lnTo>
                <a:lnTo>
                  <a:pt x="1967230" y="1888489"/>
                </a:lnTo>
                <a:lnTo>
                  <a:pt x="1970405" y="1851659"/>
                </a:lnTo>
                <a:lnTo>
                  <a:pt x="1970405" y="228599"/>
                </a:lnTo>
                <a:lnTo>
                  <a:pt x="1964055" y="173989"/>
                </a:lnTo>
                <a:lnTo>
                  <a:pt x="1945005" y="123825"/>
                </a:lnTo>
                <a:lnTo>
                  <a:pt x="1915160" y="80009"/>
                </a:lnTo>
                <a:lnTo>
                  <a:pt x="1876425" y="43814"/>
                </a:lnTo>
                <a:lnTo>
                  <a:pt x="1830705" y="17779"/>
                </a:lnTo>
                <a:lnTo>
                  <a:pt x="1778635" y="2539"/>
                </a:lnTo>
                <a:lnTo>
                  <a:pt x="17411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07104" y="3379470"/>
            <a:ext cx="1970405" cy="2080260"/>
          </a:xfrm>
          <a:custGeom>
            <a:avLst/>
            <a:gdLst/>
            <a:ahLst/>
            <a:cxnLst/>
            <a:rect l="l" t="t" r="r" b="b"/>
            <a:pathLst>
              <a:path w="1970404" h="2080260">
                <a:moveTo>
                  <a:pt x="0" y="228599"/>
                </a:moveTo>
                <a:lnTo>
                  <a:pt x="6350" y="173989"/>
                </a:lnTo>
                <a:lnTo>
                  <a:pt x="25400" y="123825"/>
                </a:lnTo>
                <a:lnTo>
                  <a:pt x="55245" y="80009"/>
                </a:lnTo>
                <a:lnTo>
                  <a:pt x="93345" y="43814"/>
                </a:lnTo>
                <a:lnTo>
                  <a:pt x="139700" y="17779"/>
                </a:lnTo>
                <a:lnTo>
                  <a:pt x="191770" y="2539"/>
                </a:lnTo>
                <a:lnTo>
                  <a:pt x="228600" y="0"/>
                </a:lnTo>
                <a:lnTo>
                  <a:pt x="1741170" y="0"/>
                </a:lnTo>
                <a:lnTo>
                  <a:pt x="1796415" y="6350"/>
                </a:lnTo>
                <a:lnTo>
                  <a:pt x="1846580" y="25400"/>
                </a:lnTo>
                <a:lnTo>
                  <a:pt x="1890395" y="54609"/>
                </a:lnTo>
                <a:lnTo>
                  <a:pt x="1925955" y="93344"/>
                </a:lnTo>
                <a:lnTo>
                  <a:pt x="1952625" y="139700"/>
                </a:lnTo>
                <a:lnTo>
                  <a:pt x="1967230" y="191769"/>
                </a:lnTo>
                <a:lnTo>
                  <a:pt x="1970405" y="228599"/>
                </a:lnTo>
                <a:lnTo>
                  <a:pt x="1970405" y="1851659"/>
                </a:lnTo>
                <a:lnTo>
                  <a:pt x="1964055" y="1906269"/>
                </a:lnTo>
                <a:lnTo>
                  <a:pt x="1945005" y="1956434"/>
                </a:lnTo>
                <a:lnTo>
                  <a:pt x="1915160" y="2000249"/>
                </a:lnTo>
                <a:lnTo>
                  <a:pt x="1876425" y="2036444"/>
                </a:lnTo>
                <a:lnTo>
                  <a:pt x="1830705" y="2062479"/>
                </a:lnTo>
                <a:lnTo>
                  <a:pt x="1778635" y="2077084"/>
                </a:lnTo>
                <a:lnTo>
                  <a:pt x="1741170" y="2080259"/>
                </a:lnTo>
                <a:lnTo>
                  <a:pt x="228600" y="2080259"/>
                </a:lnTo>
                <a:lnTo>
                  <a:pt x="173990" y="2073909"/>
                </a:lnTo>
                <a:lnTo>
                  <a:pt x="123825" y="2054859"/>
                </a:lnTo>
                <a:lnTo>
                  <a:pt x="80010" y="2025014"/>
                </a:lnTo>
                <a:lnTo>
                  <a:pt x="43815" y="1986914"/>
                </a:lnTo>
                <a:lnTo>
                  <a:pt x="17780" y="1940559"/>
                </a:lnTo>
                <a:lnTo>
                  <a:pt x="3175" y="1888489"/>
                </a:lnTo>
                <a:lnTo>
                  <a:pt x="0" y="1851659"/>
                </a:lnTo>
                <a:lnTo>
                  <a:pt x="0" y="228599"/>
                </a:lnTo>
                <a:close/>
              </a:path>
            </a:pathLst>
          </a:custGeom>
          <a:ln w="19049">
            <a:solidFill>
              <a:srgbClr val="9FCF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66820" y="2707004"/>
            <a:ext cx="1706879" cy="9264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58920" y="2850514"/>
            <a:ext cx="1172210" cy="6718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93490" y="2734310"/>
            <a:ext cx="1600200" cy="8185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05475" y="2924810"/>
            <a:ext cx="708025" cy="420370"/>
          </a:xfrm>
          <a:custGeom>
            <a:avLst/>
            <a:gdLst/>
            <a:ahLst/>
            <a:cxnLst/>
            <a:rect l="l" t="t" r="r" b="b"/>
            <a:pathLst>
              <a:path w="708025" h="420370">
                <a:moveTo>
                  <a:pt x="421639" y="0"/>
                </a:moveTo>
                <a:lnTo>
                  <a:pt x="0" y="0"/>
                </a:lnTo>
                <a:lnTo>
                  <a:pt x="44450" y="2539"/>
                </a:lnTo>
                <a:lnTo>
                  <a:pt x="88264" y="6985"/>
                </a:lnTo>
                <a:lnTo>
                  <a:pt x="131445" y="14604"/>
                </a:lnTo>
                <a:lnTo>
                  <a:pt x="173989" y="24129"/>
                </a:lnTo>
                <a:lnTo>
                  <a:pt x="215264" y="36829"/>
                </a:lnTo>
                <a:lnTo>
                  <a:pt x="255270" y="51435"/>
                </a:lnTo>
                <a:lnTo>
                  <a:pt x="293370" y="67944"/>
                </a:lnTo>
                <a:lnTo>
                  <a:pt x="330200" y="87629"/>
                </a:lnTo>
                <a:lnTo>
                  <a:pt x="365125" y="109219"/>
                </a:lnTo>
                <a:lnTo>
                  <a:pt x="398145" y="132714"/>
                </a:lnTo>
                <a:lnTo>
                  <a:pt x="429260" y="158750"/>
                </a:lnTo>
                <a:lnTo>
                  <a:pt x="457835" y="187325"/>
                </a:lnTo>
                <a:lnTo>
                  <a:pt x="483235" y="217804"/>
                </a:lnTo>
                <a:lnTo>
                  <a:pt x="396875" y="226060"/>
                </a:lnTo>
                <a:lnTo>
                  <a:pt x="630554" y="420369"/>
                </a:lnTo>
                <a:lnTo>
                  <a:pt x="708025" y="203835"/>
                </a:lnTo>
                <a:lnTo>
                  <a:pt x="622300" y="203835"/>
                </a:lnTo>
                <a:lnTo>
                  <a:pt x="616585" y="194310"/>
                </a:lnTo>
                <a:lnTo>
                  <a:pt x="587375" y="151129"/>
                </a:lnTo>
                <a:lnTo>
                  <a:pt x="554354" y="111125"/>
                </a:lnTo>
                <a:lnTo>
                  <a:pt x="518160" y="74294"/>
                </a:lnTo>
                <a:lnTo>
                  <a:pt x="478154" y="40004"/>
                </a:lnTo>
                <a:lnTo>
                  <a:pt x="435610" y="8889"/>
                </a:lnTo>
                <a:lnTo>
                  <a:pt x="421639" y="0"/>
                </a:lnTo>
                <a:close/>
              </a:path>
            </a:pathLst>
          </a:custGeom>
          <a:solidFill>
            <a:srgbClr val="9FC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27775" y="3119754"/>
            <a:ext cx="88900" cy="8890"/>
          </a:xfrm>
          <a:custGeom>
            <a:avLst/>
            <a:gdLst/>
            <a:ahLst/>
            <a:cxnLst/>
            <a:rect l="l" t="t" r="r" b="b"/>
            <a:pathLst>
              <a:path w="88900" h="8889">
                <a:moveTo>
                  <a:pt x="88900" y="0"/>
                </a:moveTo>
                <a:lnTo>
                  <a:pt x="0" y="8890"/>
                </a:lnTo>
                <a:lnTo>
                  <a:pt x="85725" y="8890"/>
                </a:lnTo>
                <a:lnTo>
                  <a:pt x="88900" y="0"/>
                </a:lnTo>
                <a:close/>
              </a:path>
            </a:pathLst>
          </a:custGeom>
          <a:solidFill>
            <a:srgbClr val="9FC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26379" y="2801620"/>
            <a:ext cx="800735" cy="180975"/>
          </a:xfrm>
          <a:custGeom>
            <a:avLst/>
            <a:gdLst/>
            <a:ahLst/>
            <a:cxnLst/>
            <a:rect l="l" t="t" r="r" b="b"/>
            <a:pathLst>
              <a:path w="800735" h="180975">
                <a:moveTo>
                  <a:pt x="342900" y="0"/>
                </a:moveTo>
                <a:lnTo>
                  <a:pt x="285115" y="3175"/>
                </a:lnTo>
                <a:lnTo>
                  <a:pt x="227330" y="9525"/>
                </a:lnTo>
                <a:lnTo>
                  <a:pt x="169545" y="20319"/>
                </a:lnTo>
                <a:lnTo>
                  <a:pt x="112395" y="34925"/>
                </a:lnTo>
                <a:lnTo>
                  <a:pt x="55880" y="53339"/>
                </a:lnTo>
                <a:lnTo>
                  <a:pt x="0" y="75564"/>
                </a:lnTo>
                <a:lnTo>
                  <a:pt x="65405" y="180975"/>
                </a:lnTo>
                <a:lnTo>
                  <a:pt x="109220" y="164464"/>
                </a:lnTo>
                <a:lnTo>
                  <a:pt x="153670" y="151129"/>
                </a:lnTo>
                <a:lnTo>
                  <a:pt x="198120" y="140334"/>
                </a:lnTo>
                <a:lnTo>
                  <a:pt x="243205" y="132079"/>
                </a:lnTo>
                <a:lnTo>
                  <a:pt x="288290" y="126364"/>
                </a:lnTo>
                <a:lnTo>
                  <a:pt x="334010" y="123825"/>
                </a:lnTo>
                <a:lnTo>
                  <a:pt x="800735" y="123189"/>
                </a:lnTo>
                <a:lnTo>
                  <a:pt x="769620" y="104139"/>
                </a:lnTo>
                <a:lnTo>
                  <a:pt x="721995" y="79375"/>
                </a:lnTo>
                <a:lnTo>
                  <a:pt x="672465" y="57784"/>
                </a:lnTo>
                <a:lnTo>
                  <a:pt x="620395" y="39369"/>
                </a:lnTo>
                <a:lnTo>
                  <a:pt x="567055" y="24764"/>
                </a:lnTo>
                <a:lnTo>
                  <a:pt x="512445" y="13334"/>
                </a:lnTo>
                <a:lnTo>
                  <a:pt x="456565" y="5079"/>
                </a:lnTo>
                <a:lnTo>
                  <a:pt x="400050" y="634"/>
                </a:lnTo>
                <a:lnTo>
                  <a:pt x="342900" y="0"/>
                </a:lnTo>
                <a:close/>
              </a:path>
            </a:pathLst>
          </a:custGeom>
          <a:solidFill>
            <a:srgbClr val="9FCF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65775" y="3362325"/>
            <a:ext cx="1996439" cy="2080260"/>
          </a:xfrm>
          <a:custGeom>
            <a:avLst/>
            <a:gdLst/>
            <a:ahLst/>
            <a:cxnLst/>
            <a:rect l="l" t="t" r="r" b="b"/>
            <a:pathLst>
              <a:path w="1996440" h="2080260">
                <a:moveTo>
                  <a:pt x="0" y="231775"/>
                </a:moveTo>
                <a:lnTo>
                  <a:pt x="6350" y="175895"/>
                </a:lnTo>
                <a:lnTo>
                  <a:pt x="26035" y="125095"/>
                </a:lnTo>
                <a:lnTo>
                  <a:pt x="55879" y="80645"/>
                </a:lnTo>
                <a:lnTo>
                  <a:pt x="94614" y="44450"/>
                </a:lnTo>
                <a:lnTo>
                  <a:pt x="141604" y="18414"/>
                </a:lnTo>
                <a:lnTo>
                  <a:pt x="194310" y="3175"/>
                </a:lnTo>
                <a:lnTo>
                  <a:pt x="231775" y="0"/>
                </a:lnTo>
                <a:lnTo>
                  <a:pt x="1764665" y="0"/>
                </a:lnTo>
                <a:lnTo>
                  <a:pt x="1819909" y="6350"/>
                </a:lnTo>
                <a:lnTo>
                  <a:pt x="1871345" y="26035"/>
                </a:lnTo>
                <a:lnTo>
                  <a:pt x="1915159" y="55879"/>
                </a:lnTo>
                <a:lnTo>
                  <a:pt x="1951354" y="94614"/>
                </a:lnTo>
                <a:lnTo>
                  <a:pt x="1978025" y="141604"/>
                </a:lnTo>
                <a:lnTo>
                  <a:pt x="1993265" y="194310"/>
                </a:lnTo>
                <a:lnTo>
                  <a:pt x="1996440" y="231775"/>
                </a:lnTo>
                <a:lnTo>
                  <a:pt x="1996440" y="1848485"/>
                </a:lnTo>
                <a:lnTo>
                  <a:pt x="1989454" y="1904364"/>
                </a:lnTo>
                <a:lnTo>
                  <a:pt x="1970404" y="1955164"/>
                </a:lnTo>
                <a:lnTo>
                  <a:pt x="1940559" y="1999614"/>
                </a:lnTo>
                <a:lnTo>
                  <a:pt x="1901190" y="2035810"/>
                </a:lnTo>
                <a:lnTo>
                  <a:pt x="1854834" y="2062480"/>
                </a:lnTo>
                <a:lnTo>
                  <a:pt x="1802129" y="2077720"/>
                </a:lnTo>
                <a:lnTo>
                  <a:pt x="1764665" y="2080260"/>
                </a:lnTo>
                <a:lnTo>
                  <a:pt x="231775" y="2080260"/>
                </a:lnTo>
                <a:lnTo>
                  <a:pt x="175895" y="2073910"/>
                </a:lnTo>
                <a:lnTo>
                  <a:pt x="125095" y="2054860"/>
                </a:lnTo>
                <a:lnTo>
                  <a:pt x="80645" y="2024380"/>
                </a:lnTo>
                <a:lnTo>
                  <a:pt x="44450" y="1985645"/>
                </a:lnTo>
                <a:lnTo>
                  <a:pt x="18414" y="1938655"/>
                </a:lnTo>
                <a:lnTo>
                  <a:pt x="3175" y="1885950"/>
                </a:lnTo>
                <a:lnTo>
                  <a:pt x="0" y="1848485"/>
                </a:lnTo>
                <a:lnTo>
                  <a:pt x="0" y="231775"/>
                </a:lnTo>
                <a:close/>
              </a:path>
            </a:pathLst>
          </a:custGeom>
          <a:ln w="19050">
            <a:solidFill>
              <a:srgbClr val="9FCF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37225" y="5323840"/>
            <a:ext cx="1706879" cy="9861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43904" y="5400040"/>
            <a:ext cx="1539240" cy="8642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63895" y="5350509"/>
            <a:ext cx="1600200" cy="8782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027196" y="1463406"/>
            <a:ext cx="1834765" cy="94705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5"/>
              </a:spcBef>
            </a:pP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START</a:t>
            </a:r>
            <a:r>
              <a:rPr sz="14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HERE: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ts val="1620"/>
              </a:lnSpc>
              <a:spcBef>
                <a:spcPts val="409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No charge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ts val="1620"/>
              </a:lnSpc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in-network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preventive</a:t>
            </a:r>
            <a:r>
              <a:rPr sz="1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care.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  <p:sp>
        <p:nvSpPr>
          <p:cNvPr id="27" name="object 27"/>
          <p:cNvSpPr txBox="1"/>
          <p:nvPr/>
        </p:nvSpPr>
        <p:spPr>
          <a:xfrm>
            <a:off x="4092066" y="2818002"/>
            <a:ext cx="826769" cy="43751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97790" marR="5080" indent="-85725">
              <a:lnSpc>
                <a:spcPts val="1560"/>
              </a:lnSpc>
              <a:spcBef>
                <a:spcPts val="254"/>
              </a:spcBef>
            </a:pP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Pay 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Your  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Copays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53641" y="3808857"/>
            <a:ext cx="1660525" cy="100647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065" marR="5080" indent="1905" algn="ctr">
              <a:lnSpc>
                <a:spcPct val="89800"/>
              </a:lnSpc>
              <a:spcBef>
                <a:spcPts val="275"/>
              </a:spcBef>
            </a:pPr>
            <a:r>
              <a:rPr sz="1400" spc="-55" dirty="0">
                <a:latin typeface="Arial"/>
                <a:cs typeface="Arial"/>
              </a:rPr>
              <a:t>You </a:t>
            </a:r>
            <a:r>
              <a:rPr sz="1400" spc="-5" dirty="0">
                <a:latin typeface="Arial"/>
                <a:cs typeface="Arial"/>
              </a:rPr>
              <a:t>must </a:t>
            </a:r>
            <a:r>
              <a:rPr sz="1400" dirty="0">
                <a:latin typeface="Arial"/>
                <a:cs typeface="Arial"/>
              </a:rPr>
              <a:t>see </a:t>
            </a:r>
            <a:r>
              <a:rPr sz="1400" spc="-5" dirty="0">
                <a:latin typeface="Arial"/>
                <a:cs typeface="Arial"/>
              </a:rPr>
              <a:t>Kaiser  providers;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otherwise,  no </a:t>
            </a:r>
            <a:r>
              <a:rPr sz="1400" dirty="0">
                <a:latin typeface="Arial"/>
                <a:cs typeface="Arial"/>
              </a:rPr>
              <a:t>benefits </a:t>
            </a:r>
            <a:r>
              <a:rPr sz="1400" spc="-5" dirty="0">
                <a:latin typeface="Arial"/>
                <a:cs typeface="Arial"/>
              </a:rPr>
              <a:t>paid  except for  emergencies.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540378" y="3520821"/>
            <a:ext cx="1724660" cy="158559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5080" algn="ctr">
              <a:lnSpc>
                <a:spcPct val="90100"/>
              </a:lnSpc>
              <a:spcBef>
                <a:spcPts val="270"/>
              </a:spcBef>
            </a:pPr>
            <a:r>
              <a:rPr sz="1400" spc="-55" dirty="0">
                <a:latin typeface="Arial"/>
                <a:cs typeface="Arial"/>
              </a:rPr>
              <a:t>You </a:t>
            </a:r>
            <a:r>
              <a:rPr sz="1400" dirty="0">
                <a:latin typeface="Arial"/>
                <a:cs typeface="Arial"/>
              </a:rPr>
              <a:t>pay applicable  </a:t>
            </a:r>
            <a:r>
              <a:rPr sz="1400" spc="-10" dirty="0">
                <a:latin typeface="Arial"/>
                <a:cs typeface="Arial"/>
              </a:rPr>
              <a:t>copays </a:t>
            </a:r>
            <a:r>
              <a:rPr sz="1400" dirty="0">
                <a:latin typeface="Arial"/>
                <a:cs typeface="Arial"/>
              </a:rPr>
              <a:t>for </a:t>
            </a:r>
            <a:r>
              <a:rPr sz="1400" spc="-5" dirty="0">
                <a:latin typeface="Arial"/>
                <a:cs typeface="Arial"/>
              </a:rPr>
              <a:t>services  </a:t>
            </a:r>
            <a:r>
              <a:rPr sz="1400" dirty="0">
                <a:latin typeface="Arial"/>
                <a:cs typeface="Arial"/>
              </a:rPr>
              <a:t>(e.g., doctor’s </a:t>
            </a:r>
            <a:r>
              <a:rPr sz="1400" spc="-5" dirty="0">
                <a:latin typeface="Arial"/>
                <a:cs typeface="Arial"/>
              </a:rPr>
              <a:t>office  visit, urgent care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visit,  </a:t>
            </a:r>
            <a:r>
              <a:rPr sz="1400" dirty="0">
                <a:latin typeface="Arial"/>
                <a:cs typeface="Arial"/>
              </a:rPr>
              <a:t>hospital </a:t>
            </a:r>
            <a:r>
              <a:rPr sz="1400" spc="-5" dirty="0">
                <a:latin typeface="Arial"/>
                <a:cs typeface="Arial"/>
              </a:rPr>
              <a:t>visit) </a:t>
            </a:r>
            <a:r>
              <a:rPr sz="1400" dirty="0">
                <a:latin typeface="Arial"/>
                <a:cs typeface="Arial"/>
              </a:rPr>
              <a:t>– </a:t>
            </a:r>
            <a:r>
              <a:rPr sz="1400" spc="-5" dirty="0">
                <a:latin typeface="Arial"/>
                <a:cs typeface="Arial"/>
              </a:rPr>
              <a:t>plan  </a:t>
            </a:r>
            <a:r>
              <a:rPr sz="1400" spc="-15" dirty="0">
                <a:latin typeface="Arial"/>
                <a:cs typeface="Arial"/>
              </a:rPr>
              <a:t>pays </a:t>
            </a:r>
            <a:r>
              <a:rPr sz="1400" dirty="0">
                <a:latin typeface="Arial"/>
                <a:cs typeface="Arial"/>
              </a:rPr>
              <a:t>100% </a:t>
            </a:r>
            <a:r>
              <a:rPr sz="1400" spc="-5" dirty="0">
                <a:latin typeface="Arial"/>
                <a:cs typeface="Arial"/>
              </a:rPr>
              <a:t>of  </a:t>
            </a:r>
            <a:r>
              <a:rPr sz="1400" dirty="0">
                <a:latin typeface="Arial"/>
                <a:cs typeface="Arial"/>
              </a:rPr>
              <a:t>charges </a:t>
            </a:r>
            <a:r>
              <a:rPr sz="1400" spc="-10" dirty="0">
                <a:latin typeface="Arial"/>
                <a:cs typeface="Arial"/>
              </a:rPr>
              <a:t>beyond </a:t>
            </a:r>
            <a:r>
              <a:rPr sz="1400" dirty="0">
                <a:latin typeface="Arial"/>
                <a:cs typeface="Arial"/>
              </a:rPr>
              <a:t>the  </a:t>
            </a:r>
            <a:r>
              <a:rPr sz="1400" spc="-5" dirty="0">
                <a:latin typeface="Arial"/>
                <a:cs typeface="Arial"/>
              </a:rPr>
              <a:t>applicable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30" dirty="0">
                <a:latin typeface="Arial"/>
                <a:cs typeface="Arial"/>
              </a:rPr>
              <a:t>copay.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05296" y="3790569"/>
            <a:ext cx="1533525" cy="1007744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400" spc="-5" dirty="0">
                <a:latin typeface="Arial"/>
                <a:cs typeface="Arial"/>
              </a:rPr>
              <a:t>Plan </a:t>
            </a:r>
            <a:r>
              <a:rPr sz="1400" spc="-15" dirty="0">
                <a:latin typeface="Arial"/>
                <a:cs typeface="Arial"/>
              </a:rPr>
              <a:t>pays </a:t>
            </a:r>
            <a:r>
              <a:rPr sz="1400" dirty="0">
                <a:latin typeface="Arial"/>
                <a:cs typeface="Arial"/>
              </a:rPr>
              <a:t>100% of  </a:t>
            </a:r>
            <a:r>
              <a:rPr sz="1400" spc="-5" dirty="0">
                <a:latin typeface="Arial"/>
                <a:cs typeface="Arial"/>
              </a:rPr>
              <a:t>covered </a:t>
            </a:r>
            <a:r>
              <a:rPr sz="1400" dirty="0">
                <a:latin typeface="Arial"/>
                <a:cs typeface="Arial"/>
              </a:rPr>
              <a:t>charges  once </a:t>
            </a:r>
            <a:r>
              <a:rPr sz="1400" spc="-15" dirty="0">
                <a:latin typeface="Arial"/>
                <a:cs typeface="Arial"/>
              </a:rPr>
              <a:t>you </a:t>
            </a:r>
            <a:r>
              <a:rPr sz="1400" dirty="0">
                <a:latin typeface="Arial"/>
                <a:cs typeface="Arial"/>
              </a:rPr>
              <a:t>reach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  </a:t>
            </a:r>
            <a:r>
              <a:rPr sz="1400" spc="-5" dirty="0">
                <a:latin typeface="Arial"/>
                <a:cs typeface="Arial"/>
              </a:rPr>
              <a:t>annual out-of-  </a:t>
            </a:r>
            <a:r>
              <a:rPr sz="1400" dirty="0">
                <a:latin typeface="Arial"/>
                <a:cs typeface="Arial"/>
              </a:rPr>
              <a:t>pocket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maximum.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810257" y="5584647"/>
            <a:ext cx="934719" cy="43307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57785" marR="5080" indent="-45720">
              <a:lnSpc>
                <a:spcPts val="1520"/>
              </a:lnSpc>
              <a:spcBef>
                <a:spcPts val="28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See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Kaiser  Providers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878448" y="5494731"/>
            <a:ext cx="1199515" cy="62547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indent="286385">
              <a:lnSpc>
                <a:spcPts val="1520"/>
              </a:lnSpc>
              <a:spcBef>
                <a:spcPts val="285"/>
              </a:spcBef>
            </a:pP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Annual 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t-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f-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ck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400">
              <a:latin typeface="Arial"/>
              <a:cs typeface="Arial"/>
            </a:endParaRPr>
          </a:p>
          <a:p>
            <a:pPr marL="187960">
              <a:lnSpc>
                <a:spcPts val="1490"/>
              </a:lnSpc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Maximum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80688" y="616240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584" y="374650"/>
            <a:ext cx="189928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/>
              <a:t>Kaiser</a:t>
            </a:r>
            <a:r>
              <a:rPr sz="2600" spc="-70" dirty="0"/>
              <a:t> </a:t>
            </a:r>
            <a:r>
              <a:rPr sz="2600" spc="-5" dirty="0"/>
              <a:t>HMO</a:t>
            </a:r>
            <a:endParaRPr sz="26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34744" y="1665985"/>
          <a:ext cx="5551805" cy="3211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1795"/>
                <a:gridCol w="2620010"/>
              </a:tblGrid>
              <a:tr h="324612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Kaiser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HMO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lnL w="19050">
                      <a:solidFill>
                        <a:srgbClr val="FFFFFF"/>
                      </a:solidFill>
                      <a:prstDash val="solid"/>
                    </a:lnL>
                    <a:solidFill>
                      <a:srgbClr val="004A8E"/>
                    </a:solidFill>
                  </a:tcPr>
                </a:tc>
              </a:tr>
              <a:tr h="34556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In-Network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Only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11760" marB="0">
                    <a:lnL w="19050">
                      <a:solidFill>
                        <a:srgbClr val="FFFFFF"/>
                      </a:solidFill>
                      <a:prstDash val="solid"/>
                    </a:lnL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0063BB"/>
                    </a:solidFill>
                  </a:tcPr>
                </a:tc>
              </a:tr>
              <a:tr h="282701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HSA</a:t>
                      </a:r>
                      <a:r>
                        <a:rPr sz="1400" b="1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Contribution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available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</a:tr>
              <a:tr h="53263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b="1" spc="-15" dirty="0">
                          <a:latin typeface="Arial"/>
                          <a:cs typeface="Arial"/>
                        </a:rPr>
                        <a:t>Annual</a:t>
                      </a:r>
                      <a:r>
                        <a:rPr sz="14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Deductible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2240" marB="0"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deductible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2240" marB="0">
                    <a:lnL w="190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</a:tr>
              <a:tr h="7813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Out-of-Pocket</a:t>
                      </a:r>
                      <a:r>
                        <a:rPr sz="14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Maximum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marL="772160"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$6,450</a:t>
                      </a:r>
                      <a:r>
                        <a:rPr sz="14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Single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70929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$12,900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Family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0495" marB="0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</a:tr>
              <a:tr h="338327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Preventive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Care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100%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90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</a:tr>
              <a:tr h="6065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Office</a:t>
                      </a:r>
                      <a:r>
                        <a:rPr sz="14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Visit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$25</a:t>
                      </a:r>
                      <a:r>
                        <a:rPr sz="14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PCP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222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$40</a:t>
                      </a:r>
                      <a:r>
                        <a:rPr sz="14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SPC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90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EF6F9"/>
                    </a:solidFill>
                  </a:tcPr>
                </a:tc>
              </a:tr>
            </a:tbl>
          </a:graphicData>
        </a:graphic>
      </p:graphicFrame>
      <p:pic>
        <p:nvPicPr>
          <p:cNvPr id="5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7826" y="6096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584" y="374650"/>
            <a:ext cx="189928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/>
              <a:t>Kaiser</a:t>
            </a:r>
            <a:r>
              <a:rPr sz="2600" spc="-70" dirty="0"/>
              <a:t> </a:t>
            </a:r>
            <a:r>
              <a:rPr sz="2600" spc="-5" dirty="0"/>
              <a:t>HMO</a:t>
            </a:r>
            <a:endParaRPr sz="2600" dirty="0"/>
          </a:p>
        </p:txBody>
      </p:sp>
      <p:sp>
        <p:nvSpPr>
          <p:cNvPr id="3" name="object 3"/>
          <p:cNvSpPr txBox="1"/>
          <p:nvPr/>
        </p:nvSpPr>
        <p:spPr>
          <a:xfrm>
            <a:off x="2597023" y="452374"/>
            <a:ext cx="11303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i="1" spc="5" dirty="0">
                <a:latin typeface="Arial"/>
                <a:cs typeface="Arial"/>
              </a:rPr>
              <a:t>c</a:t>
            </a:r>
            <a:r>
              <a:rPr sz="2000" i="1" dirty="0">
                <a:latin typeface="Arial"/>
                <a:cs typeface="Arial"/>
              </a:rPr>
              <a:t>ontinued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00" y="569087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063750" y="1284986"/>
          <a:ext cx="5017135" cy="37212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8935"/>
                <a:gridCol w="2108200"/>
              </a:tblGrid>
              <a:tr h="35204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Kaiser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HMO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FFFFFF"/>
                      </a:solidFill>
                      <a:prstDash val="solid"/>
                    </a:lnL>
                    <a:solidFill>
                      <a:srgbClr val="004A8E"/>
                    </a:solidFill>
                  </a:tcPr>
                </a:tc>
              </a:tr>
              <a:tr h="62979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In-Network</a:t>
                      </a:r>
                      <a:r>
                        <a:rPr sz="1400" b="1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Only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3BB"/>
                    </a:solidFill>
                  </a:tcPr>
                </a:tc>
              </a:tr>
              <a:tr h="621792">
                <a:tc>
                  <a:txBody>
                    <a:bodyPr/>
                    <a:lstStyle/>
                    <a:p>
                      <a:pPr marL="85090" marR="513080">
                        <a:lnSpc>
                          <a:spcPts val="1670"/>
                        </a:lnSpc>
                        <a:spcBef>
                          <a:spcPts val="77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Emergency Room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(waived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if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admitted)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98425" marB="0"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$150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copay/visit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90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</a:tr>
              <a:tr h="8796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Urgent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Care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82575" marR="268605" indent="89535">
                        <a:lnSpc>
                          <a:spcPts val="1670"/>
                        </a:lnSpc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$50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copay/visit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at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designated</a:t>
                      </a:r>
                      <a:r>
                        <a:rPr sz="14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facilities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</a:tr>
              <a:tr h="621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Inpatient</a:t>
                      </a:r>
                      <a:r>
                        <a:rPr sz="14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Hospital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$250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copay/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admission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90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</a:tr>
              <a:tr h="616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Outpatient</a:t>
                      </a:r>
                      <a:r>
                        <a:rPr sz="14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Hospital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$150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copay/visit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90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FEBF7"/>
                    </a:solidFill>
                  </a:tcPr>
                </a:tc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  <p:pic>
        <p:nvPicPr>
          <p:cNvPr id="8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632688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391" y="374650"/>
            <a:ext cx="441515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/>
              <a:t>Prescription </a:t>
            </a:r>
            <a:r>
              <a:rPr sz="2600" spc="-5" dirty="0"/>
              <a:t>Drug</a:t>
            </a:r>
            <a:r>
              <a:rPr sz="2600" spc="-80" dirty="0"/>
              <a:t> </a:t>
            </a:r>
            <a:r>
              <a:rPr sz="2600" dirty="0"/>
              <a:t>Coverage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444750" y="1132586"/>
          <a:ext cx="4255135" cy="47878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1794510"/>
              </a:tblGrid>
              <a:tr h="38709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Kaiser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HMO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solidFill>
                      <a:srgbClr val="004A8E"/>
                    </a:solidFill>
                  </a:tcPr>
                </a:tc>
              </a:tr>
              <a:tr h="4061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In-Network</a:t>
                      </a:r>
                      <a:r>
                        <a:rPr sz="14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Only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70815" marB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0063BB"/>
                    </a:solidFill>
                  </a:tcPr>
                </a:tc>
              </a:tr>
              <a:tr h="400431">
                <a:tc gridSpan="2"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Retail (30-day</a:t>
                      </a:r>
                      <a:r>
                        <a:rPr sz="1400" b="1" spc="-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supply)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FCF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00049"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Generic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572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$10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copay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Preferred</a:t>
                      </a:r>
                      <a:r>
                        <a:rPr sz="14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Brand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$30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copay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</a:tr>
              <a:tr h="400024"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Non-Preferred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Brand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572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$50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copay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</a:tr>
              <a:tr h="400329"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Specialty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$75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copay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</a:tr>
              <a:tr h="400050">
                <a:tc gridSpan="2"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400" b="1" spc="5" dirty="0">
                          <a:latin typeface="Arial"/>
                          <a:cs typeface="Arial"/>
                        </a:rPr>
                        <a:t>Mail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Order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(90-day</a:t>
                      </a:r>
                      <a:r>
                        <a:rPr sz="1400" b="1" spc="-1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supply)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572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FCF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00050"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Generic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$20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copay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</a:tr>
              <a:tr h="400431"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Preferred</a:t>
                      </a:r>
                      <a:r>
                        <a:rPr sz="14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Brand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$60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copay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EBF7"/>
                    </a:solidFill>
                  </a:tcPr>
                </a:tc>
              </a:tr>
              <a:tr h="400024"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Non-Preferred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Brand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$100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copay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6F9"/>
                    </a:solidFill>
                  </a:tcPr>
                </a:tc>
              </a:tr>
              <a:tr h="393166"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Specialty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Brand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FEBF7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$150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copay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FEBF7"/>
                    </a:solidFill>
                  </a:tcPr>
                </a:tc>
              </a:tr>
            </a:tbl>
          </a:graphicData>
        </a:graphic>
      </p:graphicFrame>
      <p:pic>
        <p:nvPicPr>
          <p:cNvPr id="5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617219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336504"/>
            <a:ext cx="3733800" cy="238368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584" y="345693"/>
            <a:ext cx="4369816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dirty="0" smtClean="0"/>
              <a:t>Anthem HDHP w/ HSA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8965692" y="6633167"/>
            <a:ext cx="8509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5" dirty="0"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44384" y="6582407"/>
            <a:ext cx="1618615" cy="2374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9729" y="855980"/>
            <a:ext cx="8764270" cy="0"/>
          </a:xfrm>
          <a:custGeom>
            <a:avLst/>
            <a:gdLst/>
            <a:ahLst/>
            <a:cxnLst/>
            <a:rect l="l" t="t" r="r" b="b"/>
            <a:pathLst>
              <a:path w="8764270">
                <a:moveTo>
                  <a:pt x="0" y="0"/>
                </a:moveTo>
                <a:lnTo>
                  <a:pt x="8764270" y="0"/>
                </a:lnTo>
              </a:path>
            </a:pathLst>
          </a:custGeom>
          <a:ln w="38100">
            <a:solidFill>
              <a:srgbClr val="5F61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70810" y="880743"/>
            <a:ext cx="3236594" cy="59772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5795" y="973581"/>
            <a:ext cx="5753735" cy="3608808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222885" marR="398145" indent="-210185">
              <a:lnSpc>
                <a:spcPct val="89700"/>
              </a:lnSpc>
              <a:spcBef>
                <a:spcPts val="365"/>
              </a:spcBef>
              <a:buClr>
                <a:srgbClr val="0063BB"/>
              </a:buClr>
              <a:buSzPct val="95454"/>
              <a:buFont typeface="Wingdings"/>
              <a:buChar char=""/>
              <a:tabLst>
                <a:tab pos="235585" algn="l"/>
              </a:tabLst>
            </a:pPr>
            <a:r>
              <a:rPr lang="en-US" sz="2200" spc="-5" dirty="0" smtClean="0">
                <a:latin typeface="Arial"/>
                <a:cs typeface="Arial"/>
              </a:rPr>
              <a:t>Has no copays</a:t>
            </a:r>
            <a:endParaRPr sz="2200" dirty="0">
              <a:latin typeface="Arial"/>
              <a:cs typeface="Arial"/>
            </a:endParaRPr>
          </a:p>
          <a:p>
            <a:pPr marL="222885" marR="511175" indent="-210185">
              <a:lnSpc>
                <a:spcPts val="2390"/>
              </a:lnSpc>
              <a:spcBef>
                <a:spcPts val="1739"/>
              </a:spcBef>
              <a:buClr>
                <a:srgbClr val="0063BB"/>
              </a:buClr>
              <a:buSzPct val="95454"/>
              <a:buFont typeface="Wingdings"/>
              <a:buChar char=""/>
              <a:tabLst>
                <a:tab pos="235585" algn="l"/>
              </a:tabLst>
            </a:pPr>
            <a:r>
              <a:rPr lang="en-US" sz="2200" spc="-5" dirty="0" smtClean="0">
                <a:latin typeface="Arial"/>
                <a:cs typeface="Arial"/>
              </a:rPr>
              <a:t>Employee/covered dependent pays 100% of charges up to deductible limit</a:t>
            </a:r>
            <a:endParaRPr sz="2200" dirty="0">
              <a:latin typeface="Arial"/>
              <a:cs typeface="Arial"/>
            </a:endParaRPr>
          </a:p>
          <a:p>
            <a:pPr marL="234315" indent="-221615">
              <a:lnSpc>
                <a:spcPct val="100000"/>
              </a:lnSpc>
              <a:spcBef>
                <a:spcPts val="1415"/>
              </a:spcBef>
              <a:buClr>
                <a:srgbClr val="0063BB"/>
              </a:buClr>
              <a:buSzPct val="95454"/>
              <a:buFont typeface="Wingdings"/>
              <a:buChar char=""/>
              <a:tabLst>
                <a:tab pos="234950" algn="l"/>
              </a:tabLst>
            </a:pPr>
            <a:r>
              <a:rPr lang="en-US" sz="2200" spc="-5" dirty="0" smtClean="0">
                <a:latin typeface="Arial"/>
                <a:cs typeface="Arial"/>
              </a:rPr>
              <a:t>Use available health savings account (HSA) funds to cover/reduce out of pocket deductible expenses</a:t>
            </a:r>
            <a:endParaRPr sz="2200" dirty="0">
              <a:latin typeface="Arial"/>
              <a:cs typeface="Arial"/>
            </a:endParaRPr>
          </a:p>
          <a:p>
            <a:pPr marL="408940" lvl="1" indent="-184785">
              <a:lnSpc>
                <a:spcPct val="100000"/>
              </a:lnSpc>
              <a:spcBef>
                <a:spcPts val="450"/>
              </a:spcBef>
              <a:buClr>
                <a:srgbClr val="0063BB"/>
              </a:buClr>
              <a:buFont typeface="Symbol"/>
              <a:buChar char=""/>
              <a:tabLst>
                <a:tab pos="410845" algn="l"/>
              </a:tabLst>
            </a:pPr>
            <a:r>
              <a:rPr lang="en-US" sz="1800" spc="-15" dirty="0" smtClean="0">
                <a:latin typeface="Arial"/>
                <a:cs typeface="Arial"/>
              </a:rPr>
              <a:t>Once deductible is met, pay 10% of the cost for most in-network services.  </a:t>
            </a:r>
            <a:r>
              <a:rPr lang="en-US" spc="-15" dirty="0" smtClean="0">
                <a:latin typeface="Arial"/>
                <a:cs typeface="Arial"/>
              </a:rPr>
              <a:t>(HSA funds can be used for this as well, if available.)</a:t>
            </a:r>
            <a:endParaRPr sz="1800" dirty="0">
              <a:latin typeface="Arial"/>
              <a:cs typeface="Arial"/>
            </a:endParaRPr>
          </a:p>
          <a:p>
            <a:pPr marL="408940" marR="42545" lvl="1" indent="-184785">
              <a:lnSpc>
                <a:spcPts val="1939"/>
              </a:lnSpc>
              <a:spcBef>
                <a:spcPts val="690"/>
              </a:spcBef>
              <a:buClr>
                <a:srgbClr val="0063BB"/>
              </a:buClr>
              <a:buFont typeface="Symbol"/>
              <a:buChar char=""/>
              <a:tabLst>
                <a:tab pos="410845" algn="l"/>
              </a:tabLst>
            </a:pPr>
            <a:r>
              <a:rPr sz="1800" spc="-10" dirty="0">
                <a:latin typeface="Arial"/>
                <a:cs typeface="Arial"/>
              </a:rPr>
              <a:t>Has </a:t>
            </a:r>
            <a:r>
              <a:rPr lang="en-US" sz="1800" spc="-5" dirty="0" smtClean="0">
                <a:latin typeface="Arial"/>
                <a:cs typeface="Arial"/>
              </a:rPr>
              <a:t>in and out-of-network provider coverage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6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703" y="6096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2_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</TotalTime>
  <Words>1833</Words>
  <Application>Microsoft Office PowerPoint</Application>
  <PresentationFormat>On-screen Show (4:3)</PresentationFormat>
  <Paragraphs>419</Paragraphs>
  <Slides>23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 Black</vt:lpstr>
      <vt:lpstr>Calibri</vt:lpstr>
      <vt:lpstr>Rockwell</vt:lpstr>
      <vt:lpstr>Rockwell Condensed</vt:lpstr>
      <vt:lpstr>Symbol</vt:lpstr>
      <vt:lpstr>Times New Roman</vt:lpstr>
      <vt:lpstr>Wingdings</vt:lpstr>
      <vt:lpstr>Office Theme</vt:lpstr>
      <vt:lpstr>Wood Type</vt:lpstr>
      <vt:lpstr>2_Wood Type</vt:lpstr>
      <vt:lpstr>PowerPoint Presentation</vt:lpstr>
      <vt:lpstr>PowerPoint Presentation</vt:lpstr>
      <vt:lpstr>PowerPoint Presentation</vt:lpstr>
      <vt:lpstr>Kaiser HMO</vt:lpstr>
      <vt:lpstr>How the Kaiser HMO Works</vt:lpstr>
      <vt:lpstr>Kaiser HMO</vt:lpstr>
      <vt:lpstr>Kaiser HMO</vt:lpstr>
      <vt:lpstr>Prescription Drug Coverage</vt:lpstr>
      <vt:lpstr>Anthem HDHP w/ HSA</vt:lpstr>
      <vt:lpstr>How the Anthem HSA Works</vt:lpstr>
      <vt:lpstr>PowerPoint Presentation</vt:lpstr>
      <vt:lpstr>PowerPoint Presentation</vt:lpstr>
      <vt:lpstr>Dental Plan Options</vt:lpstr>
      <vt:lpstr>AETNA DENTAL: Differences between Dental HMO and  Comprehensive Dental PPO</vt:lpstr>
      <vt:lpstr>Comparing the Dental Plans</vt:lpstr>
      <vt:lpstr>EyeMed Vision Plan</vt:lpstr>
      <vt:lpstr>EyeMed Vision Plan Benefits</vt:lpstr>
      <vt:lpstr>MetLife Life Insurance </vt:lpstr>
      <vt:lpstr>Life Insurance Rates</vt:lpstr>
      <vt:lpstr>2020 Premium Contributions for New Hires</vt:lpstr>
      <vt:lpstr>2020 Premium Contributions for New Hires</vt:lpstr>
      <vt:lpstr>2020 Premium Contributions for New Hires</vt:lpstr>
      <vt:lpstr>QUESTIONS????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[Program Name and Theme]</dc:title>
  <dc:creator>Kathy Anttila</dc:creator>
  <cp:lastModifiedBy>Thomas, Verna</cp:lastModifiedBy>
  <cp:revision>29</cp:revision>
  <dcterms:created xsi:type="dcterms:W3CDTF">2019-07-11T00:45:21Z</dcterms:created>
  <dcterms:modified xsi:type="dcterms:W3CDTF">2020-03-30T02:58:19Z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2019-01-24T00:00:00Z</vt:filetime>
  </property>
  <property fmtid="{D5CDD505-2E9C-101B-9397-08002B2CF9AE}" pid="3" name="Creator">
    <vt:lpwstr>Microsoft® Word 2013</vt:lpwstr>
  </property>
  <property fmtid="{D5CDD505-2E9C-101B-9397-08002B2CF9AE}" pid="4" name="LastSaved">
    <vt:filetime>2019-07-11T00:00:00Z</vt:filetime>
  </property>
</Properties>
</file>